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32"/>
  </p:notesMasterIdLst>
  <p:sldIdLst>
    <p:sldId id="260" r:id="rId3"/>
    <p:sldId id="261" r:id="rId4"/>
    <p:sldId id="258" r:id="rId5"/>
    <p:sldId id="275" r:id="rId6"/>
    <p:sldId id="259" r:id="rId7"/>
    <p:sldId id="298" r:id="rId8"/>
    <p:sldId id="278" r:id="rId9"/>
    <p:sldId id="299" r:id="rId10"/>
    <p:sldId id="302" r:id="rId11"/>
    <p:sldId id="303" r:id="rId12"/>
    <p:sldId id="304" r:id="rId13"/>
    <p:sldId id="306" r:id="rId14"/>
    <p:sldId id="310" r:id="rId15"/>
    <p:sldId id="307" r:id="rId16"/>
    <p:sldId id="311" r:id="rId17"/>
    <p:sldId id="313" r:id="rId18"/>
    <p:sldId id="312" r:id="rId19"/>
    <p:sldId id="300" r:id="rId20"/>
    <p:sldId id="282" r:id="rId21"/>
    <p:sldId id="320" r:id="rId22"/>
    <p:sldId id="321" r:id="rId23"/>
    <p:sldId id="315" r:id="rId24"/>
    <p:sldId id="317" r:id="rId25"/>
    <p:sldId id="322" r:id="rId26"/>
    <p:sldId id="323" r:id="rId27"/>
    <p:sldId id="316" r:id="rId28"/>
    <p:sldId id="279" r:id="rId29"/>
    <p:sldId id="301" r:id="rId30"/>
    <p:sldId id="297" r:id="rId31"/>
  </p:sldIdLst>
  <p:sldSz cx="12192000" cy="6858000"/>
  <p:notesSz cx="6858000" cy="9144000"/>
  <p:embeddedFontLs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나눔스퀘어라운드 Bold" panose="020B0600000101010101" pitchFamily="50" charset="-127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orient="horz" pos="3770" userDrawn="1">
          <p15:clr>
            <a:srgbClr val="A4A3A4"/>
          </p15:clr>
        </p15:guide>
        <p15:guide id="11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6D"/>
    <a:srgbClr val="0070C6"/>
    <a:srgbClr val="FFFFFF"/>
    <a:srgbClr val="FCFCFC"/>
    <a:srgbClr val="F7F7F7"/>
    <a:srgbClr val="333F50"/>
    <a:srgbClr val="00796B"/>
    <a:srgbClr val="273235"/>
    <a:srgbClr val="00153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3955" autoAdjust="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>
        <p:guide orient="horz" pos="2296"/>
        <p:guide pos="3749"/>
        <p:guide pos="529"/>
        <p:guide pos="7151"/>
        <p:guide pos="5042"/>
        <p:guide pos="5201"/>
        <p:guide orient="horz" pos="1207"/>
        <p:guide pos="3931"/>
        <p:guide orient="horz" pos="3770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E3702D49-6140-4B4C-925B-A7947A8770AE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B7CE44E-80EC-45A6-983C-139CE24B2A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6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2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9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31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1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75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5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8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광장시장 </a:t>
            </a:r>
            <a:r>
              <a:rPr lang="en-US" altLang="ko-KR" dirty="0"/>
              <a:t>754 </a:t>
            </a:r>
            <a:r>
              <a:rPr lang="ko-KR" altLang="en-US" dirty="0"/>
              <a:t>창경궁 </a:t>
            </a:r>
            <a:r>
              <a:rPr lang="en-US" altLang="ko-KR" dirty="0"/>
              <a:t>318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60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4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6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2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5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8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B1DBF8-CCD4-42D3-B805-0AE712ADD128}"/>
              </a:ext>
            </a:extLst>
          </p:cNvPr>
          <p:cNvSpPr/>
          <p:nvPr userDrawn="1"/>
        </p:nvSpPr>
        <p:spPr>
          <a:xfrm>
            <a:off x="-16669" y="-14335"/>
            <a:ext cx="12208669" cy="10815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5579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ADC59-7BC0-4EAE-AF54-F2B7503B85A2}"/>
              </a:ext>
            </a:extLst>
          </p:cNvPr>
          <p:cNvSpPr/>
          <p:nvPr userDrawn="1"/>
        </p:nvSpPr>
        <p:spPr>
          <a:xfrm>
            <a:off x="-16669" y="1067212"/>
            <a:ext cx="12208669" cy="601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6D6C63-8125-4593-96DF-01823369E749}"/>
              </a:ext>
            </a:extLst>
          </p:cNvPr>
          <p:cNvSpPr/>
          <p:nvPr userDrawn="1"/>
        </p:nvSpPr>
        <p:spPr>
          <a:xfrm>
            <a:off x="-16669" y="1122503"/>
            <a:ext cx="12208669" cy="60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5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A43AB1C-46FE-4D57-9FAB-50FC8245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37253"/>
            <a:ext cx="41148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1C78D0D7-7829-453A-92EC-0F96C330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0771" y="6537253"/>
            <a:ext cx="27432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766EAE7-5F6B-4D5D-99F5-229B5321B6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5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25CEE42-DA9E-48BC-870C-6C5E2BDFA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37253"/>
            <a:ext cx="41148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0F13A5E4-6DFF-4011-A55F-1C8C682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0771" y="6537253"/>
            <a:ext cx="27432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766EAE7-5F6B-4D5D-99F5-229B5321B6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6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85FDC0B-6062-4217-8F0C-F5E24085CDB5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49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FDB9DB-DCBF-4A76-97F7-159040DA97AB}"/>
              </a:ext>
            </a:extLst>
          </p:cNvPr>
          <p:cNvSpPr/>
          <p:nvPr userDrawn="1"/>
        </p:nvSpPr>
        <p:spPr>
          <a:xfrm>
            <a:off x="0" y="0"/>
            <a:ext cx="12192000" cy="6438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A5F4C-0EC0-4C8B-9E18-A492DE0B0FC4}"/>
              </a:ext>
            </a:extLst>
          </p:cNvPr>
          <p:cNvSpPr txBox="1"/>
          <p:nvPr userDrawn="1"/>
        </p:nvSpPr>
        <p:spPr>
          <a:xfrm>
            <a:off x="8544233" y="6491338"/>
            <a:ext cx="390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쓰리디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랜드마크 이미지 분류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  <p:sldLayoutId id="214748367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85FDC0B-6062-4217-8F0C-F5E24085CDB5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D08609B0-8917-4691-962E-6131E6133D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localhost:800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-9833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1427404"/>
            <a:ext cx="7063514" cy="92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Dacon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랜드마크 분류 </a:t>
            </a: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경진대회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2675487"/>
            <a:ext cx="4902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</a:t>
            </a:r>
            <a:r>
              <a:rPr lang="en-US" altLang="ko-KR" sz="40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쓰리디</a:t>
            </a:r>
            <a:endParaRPr lang="ko-KR" altLang="en-US" sz="40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D8AA9D-10BD-451A-A17D-161F08F0FB42}"/>
              </a:ext>
            </a:extLst>
          </p:cNvPr>
          <p:cNvGrpSpPr/>
          <p:nvPr/>
        </p:nvGrpSpPr>
        <p:grpSpPr>
          <a:xfrm>
            <a:off x="8241117" y="4503739"/>
            <a:ext cx="3298213" cy="1631768"/>
            <a:chOff x="8241117" y="4791973"/>
            <a:chExt cx="3838534" cy="16317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A21576-6B0C-47EF-8A5B-B0DDD401FB00}"/>
                </a:ext>
              </a:extLst>
            </p:cNvPr>
            <p:cNvSpPr txBox="1"/>
            <p:nvPr/>
          </p:nvSpPr>
          <p:spPr>
            <a:xfrm>
              <a:off x="8241117" y="4791973"/>
              <a:ext cx="3823063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융복합 프로젝트형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서비스개발 과정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Landmark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classification project (2020.11)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7A34F6-4668-4942-836F-50725667A6CD}"/>
                </a:ext>
              </a:extLst>
            </p:cNvPr>
            <p:cNvSpPr txBox="1"/>
            <p:nvPr/>
          </p:nvSpPr>
          <p:spPr>
            <a:xfrm>
              <a:off x="8256588" y="5411694"/>
              <a:ext cx="3823063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</a:t>
              </a: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쓰리디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서광채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송재근  이동규 </a:t>
              </a: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장한솔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정아인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16BCCB-6666-4B7F-9016-F0F8D9C7BF17}"/>
                </a:ext>
              </a:extLst>
            </p:cNvPr>
            <p:cNvSpPr txBox="1"/>
            <p:nvPr/>
          </p:nvSpPr>
          <p:spPr>
            <a:xfrm>
              <a:off x="8256588" y="6081018"/>
              <a:ext cx="3168614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깃허브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주소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6B1F8D-E7DA-41FE-A8B4-C2EDDF43A23F}"/>
              </a:ext>
            </a:extLst>
          </p:cNvPr>
          <p:cNvGrpSpPr/>
          <p:nvPr/>
        </p:nvGrpSpPr>
        <p:grpSpPr>
          <a:xfrm>
            <a:off x="839788" y="1297651"/>
            <a:ext cx="3212910" cy="4698977"/>
            <a:chOff x="839788" y="1285897"/>
            <a:chExt cx="3212910" cy="46989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909219-1676-A041-833E-F52C338B5745}"/>
                </a:ext>
              </a:extLst>
            </p:cNvPr>
            <p:cNvSpPr/>
            <p:nvPr/>
          </p:nvSpPr>
          <p:spPr>
            <a:xfrm>
              <a:off x="839788" y="1285897"/>
              <a:ext cx="3212910" cy="4698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1F359A-2BB5-4C97-9882-21067EBD4A71}"/>
                </a:ext>
              </a:extLst>
            </p:cNvPr>
            <p:cNvGrpSpPr/>
            <p:nvPr/>
          </p:nvGrpSpPr>
          <p:grpSpPr>
            <a:xfrm>
              <a:off x="982054" y="1425093"/>
              <a:ext cx="2958311" cy="3742097"/>
              <a:chOff x="639178" y="1189394"/>
              <a:chExt cx="3298138" cy="417195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F7CC4A-2966-ED40-8D1E-C55C6D704388}"/>
                  </a:ext>
                </a:extLst>
              </p:cNvPr>
              <p:cNvGrpSpPr/>
              <p:nvPr/>
            </p:nvGrpSpPr>
            <p:grpSpPr>
              <a:xfrm>
                <a:off x="639178" y="1189394"/>
                <a:ext cx="3200400" cy="4171958"/>
                <a:chOff x="937358" y="1369787"/>
                <a:chExt cx="3200400" cy="4171958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411B501-068B-2E4D-8BA4-C90EDE67599C}"/>
                    </a:ext>
                  </a:extLst>
                </p:cNvPr>
                <p:cNvGrpSpPr/>
                <p:nvPr/>
              </p:nvGrpSpPr>
              <p:grpSpPr>
                <a:xfrm>
                  <a:off x="937358" y="1369787"/>
                  <a:ext cx="3200400" cy="4171958"/>
                  <a:chOff x="937358" y="1435100"/>
                  <a:chExt cx="3200400" cy="417195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4C2647E8-EEED-3041-9E66-8543DA6B4F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37358" y="1435100"/>
                    <a:ext cx="3200400" cy="19939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2925566B-7776-A540-A504-E492D0E5E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7358" y="3576552"/>
                    <a:ext cx="3200400" cy="203050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580642-1BD7-D843-9AC9-15268C988BCF}"/>
                    </a:ext>
                  </a:extLst>
                </p:cNvPr>
                <p:cNvSpPr/>
                <p:nvPr/>
              </p:nvSpPr>
              <p:spPr>
                <a:xfrm>
                  <a:off x="1058441" y="2007215"/>
                  <a:ext cx="3022600" cy="49876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4FA84826-8A21-F644-82EF-749BA045B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9167" y="1285898"/>
                <a:ext cx="1878149" cy="5386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180000" tIns="180000" rIns="180000" bIns="180000"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en-US" altLang="ko-Kore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kumimoji="1" lang="ko-Kore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가지 연산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CAE78-B82F-334C-BD7F-E74341158769}"/>
                </a:ext>
              </a:extLst>
            </p:cNvPr>
            <p:cNvSpPr/>
            <p:nvPr/>
          </p:nvSpPr>
          <p:spPr>
            <a:xfrm>
              <a:off x="852298" y="5416569"/>
              <a:ext cx="3200400" cy="557901"/>
            </a:xfrm>
            <a:prstGeom prst="rect">
              <a:avLst/>
            </a:prstGeom>
            <a:solidFill>
              <a:srgbClr val="004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atin typeface="나눔스퀘어" panose="020B0600000101010101" pitchFamily="50" charset="-127"/>
                </a:rPr>
                <a:t>1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 Module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29D725-F5BC-4B5B-8565-234140FA52A6}"/>
              </a:ext>
            </a:extLst>
          </p:cNvPr>
          <p:cNvGrpSpPr/>
          <p:nvPr/>
        </p:nvGrpSpPr>
        <p:grpSpPr>
          <a:xfrm>
            <a:off x="8122927" y="1285898"/>
            <a:ext cx="3321407" cy="4698977"/>
            <a:chOff x="8165909" y="1258677"/>
            <a:chExt cx="3321407" cy="46989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8D71FF-90F6-4F7D-9504-F91291EF526A}"/>
                </a:ext>
              </a:extLst>
            </p:cNvPr>
            <p:cNvSpPr/>
            <p:nvPr/>
          </p:nvSpPr>
          <p:spPr>
            <a:xfrm>
              <a:off x="8169774" y="1258677"/>
              <a:ext cx="3212910" cy="4698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36A230-444C-43CC-B75C-CC6E701986C6}"/>
                </a:ext>
              </a:extLst>
            </p:cNvPr>
            <p:cNvGrpSpPr/>
            <p:nvPr/>
          </p:nvGrpSpPr>
          <p:grpSpPr>
            <a:xfrm>
              <a:off x="8250503" y="1653217"/>
              <a:ext cx="3236813" cy="3299876"/>
              <a:chOff x="6984011" y="609942"/>
              <a:chExt cx="4577332" cy="4666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2457B22-B601-EF46-A812-5B527706C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011" y="1195071"/>
                <a:ext cx="4369789" cy="4081383"/>
              </a:xfrm>
              <a:prstGeom prst="rect">
                <a:avLst/>
              </a:prstGeom>
            </p:spPr>
          </p:pic>
          <p:sp>
            <p:nvSpPr>
              <p:cNvPr id="26" name="내용 개체 틀 2">
                <a:extLst>
                  <a:ext uri="{FF2B5EF4-FFF2-40B4-BE49-F238E27FC236}">
                    <a16:creationId xmlns:a16="http://schemas.microsoft.com/office/drawing/2014/main" id="{44E325BA-74A2-EB40-AB51-DD474A3EF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1628" y="609942"/>
                <a:ext cx="2629715" cy="5386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180000" tIns="180000" rIns="180000" bIns="180000"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GAP  </a:t>
                </a:r>
                <a:r>
                  <a:rPr kumimoji="1"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 </a:t>
                </a:r>
                <a:endParaRPr kumimoji="1" lang="ko-Kore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3DEEB17-B388-954F-91D0-4EBA40E62220}"/>
                  </a:ext>
                </a:extLst>
              </p:cNvPr>
              <p:cNvSpPr/>
              <p:nvPr/>
            </p:nvSpPr>
            <p:spPr>
              <a:xfrm>
                <a:off x="9431593" y="1682313"/>
                <a:ext cx="1878149" cy="1114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8B5CC7-AE68-F54A-BFBE-BEFFEF41C71C}"/>
                </a:ext>
              </a:extLst>
            </p:cNvPr>
            <p:cNvSpPr/>
            <p:nvPr/>
          </p:nvSpPr>
          <p:spPr>
            <a:xfrm>
              <a:off x="8165909" y="5399753"/>
              <a:ext cx="3212909" cy="5579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FC layer </a:t>
              </a:r>
            </a:p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→Global Average Pooling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C1C24E-D120-4573-BD3D-DBEC7F3DA38F}"/>
              </a:ext>
            </a:extLst>
          </p:cNvPr>
          <p:cNvGrpSpPr/>
          <p:nvPr/>
        </p:nvGrpSpPr>
        <p:grpSpPr>
          <a:xfrm>
            <a:off x="4477280" y="1297651"/>
            <a:ext cx="3221063" cy="4698978"/>
            <a:chOff x="4495799" y="1285897"/>
            <a:chExt cx="3221063" cy="469897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696282-EEE1-41D1-9B20-E7022D54B896}"/>
                </a:ext>
              </a:extLst>
            </p:cNvPr>
            <p:cNvGrpSpPr/>
            <p:nvPr/>
          </p:nvGrpSpPr>
          <p:grpSpPr>
            <a:xfrm>
              <a:off x="4500088" y="1285897"/>
              <a:ext cx="3212910" cy="4698977"/>
              <a:chOff x="4500088" y="1285897"/>
              <a:chExt cx="3212910" cy="469897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8C077F-C94C-4CEA-89C8-79FF6707E96E}"/>
                  </a:ext>
                </a:extLst>
              </p:cNvPr>
              <p:cNvSpPr/>
              <p:nvPr/>
            </p:nvSpPr>
            <p:spPr>
              <a:xfrm>
                <a:off x="4500088" y="1285897"/>
                <a:ext cx="3212910" cy="4698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나눔스퀘어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E8A88BF-474C-4F0D-B0DF-985EEA56600C}"/>
                  </a:ext>
                </a:extLst>
              </p:cNvPr>
              <p:cNvGrpSpPr/>
              <p:nvPr/>
            </p:nvGrpSpPr>
            <p:grpSpPr>
              <a:xfrm>
                <a:off x="4820460" y="1406416"/>
                <a:ext cx="2695428" cy="4408364"/>
                <a:chOff x="4266802" y="1190556"/>
                <a:chExt cx="2973775" cy="486360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ECB0948-3A7C-D649-A718-9607E1E44FDE}"/>
                    </a:ext>
                  </a:extLst>
                </p:cNvPr>
                <p:cNvGrpSpPr/>
                <p:nvPr/>
              </p:nvGrpSpPr>
              <p:grpSpPr>
                <a:xfrm>
                  <a:off x="4266802" y="1190556"/>
                  <a:ext cx="1913668" cy="4863600"/>
                  <a:chOff x="5019506" y="939739"/>
                  <a:chExt cx="1913668" cy="4863600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917A6D13-2D70-7449-AF08-E08561606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1270" b="3303"/>
                  <a:stretch/>
                </p:blipFill>
                <p:spPr>
                  <a:xfrm>
                    <a:off x="5019506" y="939739"/>
                    <a:ext cx="1913668" cy="4863600"/>
                  </a:xfrm>
                  <a:prstGeom prst="rect">
                    <a:avLst/>
                  </a:prstGeom>
                </p:spPr>
              </p:pic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1C2B8FEE-6199-C646-9E0F-36D0BCF5DC49}"/>
                      </a:ext>
                    </a:extLst>
                  </p:cNvPr>
                  <p:cNvSpPr/>
                  <p:nvPr/>
                </p:nvSpPr>
                <p:spPr>
                  <a:xfrm>
                    <a:off x="6027915" y="1888469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C7259B8-A2A4-604E-A209-22185E063A9C}"/>
                      </a:ext>
                    </a:extLst>
                  </p:cNvPr>
                  <p:cNvSpPr/>
                  <p:nvPr/>
                </p:nvSpPr>
                <p:spPr>
                  <a:xfrm>
                    <a:off x="6166899" y="2938837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D081BFD-2543-D040-8651-A79908F56B8F}"/>
                      </a:ext>
                    </a:extLst>
                  </p:cNvPr>
                  <p:cNvSpPr/>
                  <p:nvPr/>
                </p:nvSpPr>
                <p:spPr>
                  <a:xfrm>
                    <a:off x="5521132" y="964661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5" name="내용 개체 틀 2">
                  <a:extLst>
                    <a:ext uri="{FF2B5EF4-FFF2-40B4-BE49-F238E27FC236}">
                      <a16:creationId xmlns:a16="http://schemas.microsoft.com/office/drawing/2014/main" id="{3F2A3AD9-6479-D946-A281-A283CE756C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53088" y="1722113"/>
                  <a:ext cx="1387489" cy="935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80000" tIns="180000" rIns="180000" bIns="180000"/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1"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3</a:t>
                  </a:r>
                  <a:r>
                    <a:rPr kumimoji="1"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개의 </a:t>
                  </a:r>
                  <a:r>
                    <a:rPr kumimoji="1"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Classifier</a:t>
                  </a:r>
                  <a:endParaRPr kumimoji="1" lang="ko-Kore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6260F7-8DD9-C048-9BD7-A7AD5368B01A}"/>
                </a:ext>
              </a:extLst>
            </p:cNvPr>
            <p:cNvSpPr/>
            <p:nvPr/>
          </p:nvSpPr>
          <p:spPr>
            <a:xfrm>
              <a:off x="4495799" y="5416568"/>
              <a:ext cx="3221063" cy="568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Auxiliary Classifier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DC905E-CFC0-403C-A859-B33FDDBEBD32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580055" y="1573689"/>
            <a:ext cx="659695" cy="75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9FB1D7-7DC8-4251-8395-DEA2650C3629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>
            <a:off x="5877683" y="2278098"/>
            <a:ext cx="362067" cy="45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073C694-7AA8-41CE-8781-B936FB1F787E}"/>
              </a:ext>
            </a:extLst>
          </p:cNvPr>
          <p:cNvCxnSpPr>
            <a:cxnSpLocks/>
            <a:stCxn id="25" idx="1"/>
            <a:endCxn id="18" idx="0"/>
          </p:cNvCxnSpPr>
          <p:nvPr/>
        </p:nvCxnSpPr>
        <p:spPr>
          <a:xfrm flipH="1">
            <a:off x="6003658" y="2323908"/>
            <a:ext cx="236092" cy="906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5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F5AEA7-5068-D740-9200-40629C75CB9D}"/>
              </a:ext>
            </a:extLst>
          </p:cNvPr>
          <p:cNvSpPr/>
          <p:nvPr/>
        </p:nvSpPr>
        <p:spPr>
          <a:xfrm>
            <a:off x="874819" y="1916113"/>
            <a:ext cx="10477394" cy="4068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latin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D93ADA-BE56-FE47-91F7-1636F1C2E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0"/>
          <a:stretch/>
        </p:blipFill>
        <p:spPr>
          <a:xfrm>
            <a:off x="4497863" y="3676219"/>
            <a:ext cx="2210461" cy="1479433"/>
          </a:xfrm>
          <a:prstGeom prst="rect">
            <a:avLst/>
          </a:prstGeom>
          <a:ln w="158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3F726-6B9D-234B-B326-1F1644B2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282" y="3649230"/>
            <a:ext cx="2210461" cy="1533412"/>
          </a:xfrm>
          <a:prstGeom prst="rect">
            <a:avLst/>
          </a:prstGeom>
          <a:ln w="15875"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867E9DF-D42F-994B-B3CD-1C0CACBCF76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95680" y="2153919"/>
            <a:ext cx="10122762" cy="1223373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30000"/>
              </a:lnSpc>
            </a:pPr>
            <a:r>
              <a:rPr kumimoji="1" lang="ko-Kore-KR" altLang="en-US" sz="1600" dirty="0">
                <a:latin typeface="나눔스퀘어" panose="020B0600000101010101" pitchFamily="50" charset="-127"/>
              </a:rPr>
              <a:t>고성능보다 제한된 환경에 사용될 목적으로 설계</a:t>
            </a:r>
            <a:endParaRPr kumimoji="1" lang="en-US" altLang="en-US" sz="1600" dirty="0">
              <a:latin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       Ex) </a:t>
            </a:r>
            <a:r>
              <a:rPr kumimoji="1" lang="ko-Kore-KR" altLang="en-US" sz="1600" dirty="0">
                <a:latin typeface="나눔스퀘어" panose="020B0600000101010101" pitchFamily="50" charset="-127"/>
              </a:rPr>
              <a:t>컴퓨터 성능이 제한되거나 배터리 퍼포먼스가 중요한 곳</a:t>
            </a:r>
            <a:r>
              <a:rPr kumimoji="1" lang="en-US" altLang="ko-Kore-KR" sz="1600" dirty="0">
                <a:latin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kumimoji="1" lang="ko-Kore-KR" altLang="en-US" sz="1600" dirty="0">
                <a:latin typeface="나눔스퀘어" panose="020B0600000101010101" pitchFamily="50" charset="-127"/>
              </a:rPr>
              <a:t>비대한 크기의 네트워크를 경량화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9E1D04-291F-FA40-9F6E-6123B3211C09}"/>
              </a:ext>
            </a:extLst>
          </p:cNvPr>
          <p:cNvSpPr/>
          <p:nvPr/>
        </p:nvSpPr>
        <p:spPr>
          <a:xfrm>
            <a:off x="1388282" y="5182642"/>
            <a:ext cx="2459034" cy="648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ko-KR" sz="1600" dirty="0" err="1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Depthwise</a:t>
            </a:r>
            <a:r>
              <a:rPr kumimoji="1"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채널에서 크기만 줄이기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BE0BE8-79AF-B24A-9364-1B41BC3B7C51}"/>
              </a:ext>
            </a:extLst>
          </p:cNvPr>
          <p:cNvSpPr/>
          <p:nvPr/>
        </p:nvSpPr>
        <p:spPr>
          <a:xfrm>
            <a:off x="4620787" y="4632670"/>
            <a:ext cx="2406706" cy="420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D20AFDF-D7BC-B448-A9AF-C744386E65DA}"/>
              </a:ext>
            </a:extLst>
          </p:cNvPr>
          <p:cNvSpPr txBox="1">
            <a:spLocks/>
          </p:cNvSpPr>
          <p:nvPr/>
        </p:nvSpPr>
        <p:spPr>
          <a:xfrm>
            <a:off x="4509180" y="5127491"/>
            <a:ext cx="2884716" cy="797425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Pointwise Convolution</a:t>
            </a:r>
            <a:endParaRPr kumimoji="1"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just">
              <a:buNone/>
            </a:pP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숫자를 </a:t>
            </a:r>
            <a:r>
              <a:rPr kumimoji="1"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</a:t>
            </a:r>
          </a:p>
        </p:txBody>
      </p:sp>
      <p:sp>
        <p:nvSpPr>
          <p:cNvPr id="14" name="오른쪽 화살표[R] 20">
            <a:extLst>
              <a:ext uri="{FF2B5EF4-FFF2-40B4-BE49-F238E27FC236}">
                <a16:creationId xmlns:a16="http://schemas.microsoft.com/office/drawing/2014/main" id="{02BA46EB-5B72-F94C-A213-22C6FE8F1C15}"/>
              </a:ext>
            </a:extLst>
          </p:cNvPr>
          <p:cNvSpPr/>
          <p:nvPr/>
        </p:nvSpPr>
        <p:spPr>
          <a:xfrm>
            <a:off x="7246537" y="4185186"/>
            <a:ext cx="721814" cy="72119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5C6EEB-6BAD-B64E-9B33-AFBF3389120C}"/>
              </a:ext>
            </a:extLst>
          </p:cNvPr>
          <p:cNvSpPr/>
          <p:nvPr/>
        </p:nvSpPr>
        <p:spPr>
          <a:xfrm>
            <a:off x="8309297" y="4024991"/>
            <a:ext cx="2701969" cy="10435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Depthwise</a:t>
            </a:r>
            <a:r>
              <a:rPr kumimoji="1"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Separable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</a:t>
            </a:r>
            <a:endParaRPr kumimoji="1" lang="ko-Kore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3AC54AA-7024-9046-A8F0-4164FE0FA5F4}"/>
              </a:ext>
            </a:extLst>
          </p:cNvPr>
          <p:cNvSpPr txBox="1">
            <a:spLocks/>
          </p:cNvSpPr>
          <p:nvPr/>
        </p:nvSpPr>
        <p:spPr>
          <a:xfrm>
            <a:off x="8185394" y="5184234"/>
            <a:ext cx="2933048" cy="538616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크기</a:t>
            </a:r>
            <a:r>
              <a:rPr kumimoji="1"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계산량</a:t>
            </a:r>
            <a:r>
              <a:rPr kumimoji="1" lang="en-US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E9F82-A496-478A-937E-4A439D8AEE6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Architecture2: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C2D9B75-9ECF-4EF1-BE3D-070A8DAAA6A0}"/>
              </a:ext>
            </a:extLst>
          </p:cNvPr>
          <p:cNvSpPr txBox="1">
            <a:spLocks/>
          </p:cNvSpPr>
          <p:nvPr/>
        </p:nvSpPr>
        <p:spPr>
          <a:xfrm>
            <a:off x="6275388" y="1916113"/>
            <a:ext cx="5076823" cy="4392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21" y="2086227"/>
            <a:ext cx="4802690" cy="3439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789" y="1943323"/>
            <a:ext cx="5084708" cy="612084"/>
          </a:xfrm>
          <a:prstGeom prst="rect">
            <a:avLst/>
          </a:prstGeom>
          <a:solidFill>
            <a:srgbClr val="333F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Concatenate,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 Connectivity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82564-092F-4519-B21C-3CF46330C2D3}"/>
              </a:ext>
            </a:extLst>
          </p:cNvPr>
          <p:cNvSpPr txBox="1"/>
          <p:nvPr/>
        </p:nvSpPr>
        <p:spPr>
          <a:xfrm>
            <a:off x="6835643" y="5589586"/>
            <a:ext cx="4362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Connectivity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growth rate(4)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5-layer dense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bolck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9CADEE6-3542-4AC9-A958-EC4E6D26FBB5}"/>
              </a:ext>
            </a:extLst>
          </p:cNvPr>
          <p:cNvSpPr txBox="1">
            <a:spLocks/>
          </p:cNvSpPr>
          <p:nvPr/>
        </p:nvSpPr>
        <p:spPr>
          <a:xfrm>
            <a:off x="839788" y="2555407"/>
            <a:ext cx="5084709" cy="3753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이전 </a:t>
            </a:r>
            <a:r>
              <a:rPr lang="en-US" altLang="ko-KR" sz="1400" dirty="0"/>
              <a:t>layer</a:t>
            </a:r>
            <a:r>
              <a:rPr lang="ko-KR" altLang="en-US" sz="1400" dirty="0"/>
              <a:t>들의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을 계속해서 다음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입력과 연결하는 방식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err="1"/>
              <a:t>ResNet</a:t>
            </a:r>
            <a:r>
              <a:rPr lang="ko-KR" altLang="en-US" sz="1400" dirty="0"/>
              <a:t>이 직전 부분의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을 더하는 방식이라면</a:t>
            </a:r>
            <a:r>
              <a:rPr lang="en-US" altLang="ko-KR" sz="1400" dirty="0"/>
              <a:t>,  </a:t>
            </a:r>
            <a:r>
              <a:rPr lang="en-US" altLang="ko-KR" sz="1400" dirty="0" err="1"/>
              <a:t>DenseNet</a:t>
            </a:r>
            <a:r>
              <a:rPr lang="ko-KR" altLang="en-US" sz="1400" dirty="0"/>
              <a:t>은 거쳐왔던 모든 부분을 전부 쌓는 개념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3. </a:t>
            </a:r>
            <a:r>
              <a:rPr lang="ko-KR" altLang="en-US" sz="1400" dirty="0"/>
              <a:t>각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</a:t>
            </a:r>
            <a:r>
              <a:rPr lang="ko-KR" altLang="en-US" sz="1400" dirty="0"/>
              <a:t>개수를 </a:t>
            </a:r>
            <a:r>
              <a:rPr lang="en-US" altLang="ko-KR" sz="1400" dirty="0"/>
              <a:t>growth rate(k)</a:t>
            </a:r>
            <a:r>
              <a:rPr lang="ko-KR" altLang="en-US" sz="1400" dirty="0"/>
              <a:t>라 지칭 </a:t>
            </a:r>
            <a:r>
              <a:rPr lang="en-US" altLang="ko-KR" sz="1400" dirty="0"/>
              <a:t>k</a:t>
            </a:r>
            <a:r>
              <a:rPr lang="ko-KR" altLang="en-US" sz="1400" dirty="0"/>
              <a:t>값만큼 각 </a:t>
            </a:r>
            <a:r>
              <a:rPr lang="en-US" altLang="ko-KR" sz="1400" dirty="0"/>
              <a:t>dense block</a:t>
            </a:r>
            <a:r>
              <a:rPr lang="ko-KR" altLang="en-US" sz="1400" dirty="0"/>
              <a:t>에서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</a:t>
            </a:r>
            <a:r>
              <a:rPr lang="ko-KR" altLang="en-US" sz="1400" dirty="0"/>
              <a:t>이 늘어남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연산 시간을 줄이기 위해 차원을 줄였다가 늘려주는 </a:t>
            </a:r>
            <a:r>
              <a:rPr lang="en-US" altLang="ko-KR" sz="1400" dirty="0"/>
              <a:t>Bottleneck </a:t>
            </a:r>
            <a:r>
              <a:rPr lang="ko-KR" altLang="en-US" sz="1400" dirty="0"/>
              <a:t>구조를 사용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A3822C1-AFCB-4ADC-BBAB-86804F2A8D1E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Architecture3: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8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F7737-D597-4E2C-BD1D-302D6970C734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Architecture3: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697F74-C458-4C28-BE67-82FB58811C4B}"/>
              </a:ext>
            </a:extLst>
          </p:cNvPr>
          <p:cNvGrpSpPr/>
          <p:nvPr/>
        </p:nvGrpSpPr>
        <p:grpSpPr>
          <a:xfrm>
            <a:off x="836611" y="1943323"/>
            <a:ext cx="5115117" cy="4041553"/>
            <a:chOff x="836611" y="1943323"/>
            <a:chExt cx="5115117" cy="40415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AB3F7993-74BD-4FE0-878D-FD9DDA255F9D}"/>
                </a:ext>
              </a:extLst>
            </p:cNvPr>
            <p:cNvSpPr txBox="1">
              <a:spLocks/>
            </p:cNvSpPr>
            <p:nvPr/>
          </p:nvSpPr>
          <p:spPr>
            <a:xfrm>
              <a:off x="839790" y="1943323"/>
              <a:ext cx="5111938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상위 </a:t>
              </a:r>
              <a:r>
                <a:rPr lang="en-US" altLang="ko-KR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layer</a:t>
              </a: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정보가 하위 </a:t>
              </a:r>
              <a:r>
                <a:rPr lang="en-US" altLang="ko-KR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layer</a:t>
              </a: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이어질 수 있도록 </a:t>
              </a:r>
              <a:r>
                <a:rPr lang="en-US" altLang="ko-KR" sz="135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DenseNet</a:t>
              </a:r>
              <a:endParaRPr lang="en-US" altLang="ko-KR" sz="13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내용 개체 틀 3">
              <a:extLst>
                <a:ext uri="{FF2B5EF4-FFF2-40B4-BE49-F238E27FC236}">
                  <a16:creationId xmlns:a16="http://schemas.microsoft.com/office/drawing/2014/main" id="{9B249C16-86AB-4701-96DB-3C86A2EBFEAE}"/>
                </a:ext>
              </a:extLst>
            </p:cNvPr>
            <p:cNvSpPr txBox="1">
              <a:spLocks/>
            </p:cNvSpPr>
            <p:nvPr/>
          </p:nvSpPr>
          <p:spPr>
            <a:xfrm>
              <a:off x="836611" y="2555408"/>
              <a:ext cx="5114927" cy="342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네트워크가 깊어질수록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(layer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개수가 늘어날수록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처음에 가지고 있던 정보는 사라져 감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 algn="just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그러나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DenseNet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은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모든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feature map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들을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쌓아가기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때문에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layer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 사이로 가치 있는 정보들이 지나다닐 수 있음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0" indent="0" algn="just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→  상위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layer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의 정보를 쌓아가며 하위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layer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까지 효율적 전달이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 algn="just">
                <a:lnSpc>
                  <a:spcPct val="150000"/>
                </a:lnSpc>
                <a:buFont typeface="+mj-lt"/>
                <a:buAutoNum type="arabicPeriod" startAt="3"/>
              </a:pP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error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를 다시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역전파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할 때에도 더 효율적인 전달이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 startAt="3"/>
              </a:pPr>
              <a:endParaRPr lang="en-US" altLang="ko-KR" sz="1400" dirty="0"/>
            </a:p>
          </p:txBody>
        </p:sp>
      </p:grp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AF02F9A-E911-4E66-908E-430E4CA1D315}"/>
              </a:ext>
            </a:extLst>
          </p:cNvPr>
          <p:cNvSpPr txBox="1">
            <a:spLocks/>
          </p:cNvSpPr>
          <p:nvPr/>
        </p:nvSpPr>
        <p:spPr>
          <a:xfrm>
            <a:off x="6583680" y="2575816"/>
            <a:ext cx="4768533" cy="33818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layer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정보가 하위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layer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까지 전달될 수 있음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Parameter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수 절약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대비 좁은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 Regularizing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효과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 overfitting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감소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ko-KR" sz="14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9588048-A2CD-478D-9F79-56BC272D3E69}"/>
              </a:ext>
            </a:extLst>
          </p:cNvPr>
          <p:cNvSpPr txBox="1">
            <a:spLocks/>
          </p:cNvSpPr>
          <p:nvPr/>
        </p:nvSpPr>
        <p:spPr>
          <a:xfrm>
            <a:off x="6583680" y="1916113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38836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gure.8">
            <a:extLst>
              <a:ext uri="{FF2B5EF4-FFF2-40B4-BE49-F238E27FC236}">
                <a16:creationId xmlns:a16="http://schemas.microsoft.com/office/drawing/2014/main" id="{7447B77E-8332-48F1-83E6-993ACC6E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1916113"/>
            <a:ext cx="5067407" cy="3346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82564-092F-4519-B21C-3CF46330C2D3}"/>
              </a:ext>
            </a:extLst>
          </p:cNvPr>
          <p:cNvSpPr txBox="1"/>
          <p:nvPr/>
        </p:nvSpPr>
        <p:spPr>
          <a:xfrm>
            <a:off x="6980756" y="5435697"/>
            <a:ext cx="4362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적절히 조합한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Compound scaling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우수성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91C6EC-2BAE-48FA-9660-CE83CDBD971F}"/>
              </a:ext>
            </a:extLst>
          </p:cNvPr>
          <p:cNvGrpSpPr/>
          <p:nvPr/>
        </p:nvGrpSpPr>
        <p:grpSpPr>
          <a:xfrm>
            <a:off x="838199" y="1943323"/>
            <a:ext cx="5113339" cy="4365402"/>
            <a:chOff x="838199" y="1943323"/>
            <a:chExt cx="5113339" cy="4365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내용 개체 틀 3">
              <a:extLst>
                <a:ext uri="{FF2B5EF4-FFF2-40B4-BE49-F238E27FC236}">
                  <a16:creationId xmlns:a16="http://schemas.microsoft.com/office/drawing/2014/main" id="{E24CDC9E-5807-4069-B52C-8105EB8E4EDC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555407"/>
              <a:ext cx="5111749" cy="3753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 err="1"/>
                <a:t>ConvNets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scaling-up </a:t>
              </a:r>
              <a:r>
                <a:rPr lang="ko-KR" altLang="en-US" sz="1400" dirty="0"/>
                <a:t>하고 </a:t>
              </a:r>
              <a:r>
                <a:rPr lang="en-US" altLang="ko-KR" sz="1400" dirty="0"/>
                <a:t>wide</a:t>
              </a:r>
              <a:r>
                <a:rPr lang="ko-KR" altLang="en-US" sz="1400" dirty="0"/>
                <a:t>하게 하는 것은 더 좋은 결과를 만듦</a:t>
              </a:r>
              <a:r>
                <a:rPr lang="en-US" altLang="ko-KR" sz="1400" dirty="0"/>
                <a:t>. 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sz="1400" dirty="0"/>
                <a:t>보통 </a:t>
              </a:r>
              <a:r>
                <a:rPr lang="en-US" altLang="ko-KR" sz="1400" dirty="0" err="1"/>
                <a:t>ConvNets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scaling-up</a:t>
              </a:r>
              <a:r>
                <a:rPr lang="ko-KR" altLang="en-US" sz="1400" dirty="0"/>
                <a:t>하는 것은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가지 요소를 이용 </a:t>
              </a:r>
              <a:r>
                <a:rPr lang="en-US" altLang="ko-KR" sz="1400" dirty="0"/>
                <a:t>(Depth: layer</a:t>
              </a:r>
              <a:r>
                <a:rPr lang="ko-KR" altLang="en-US" sz="1400" dirty="0"/>
                <a:t>수</a:t>
              </a:r>
              <a:r>
                <a:rPr lang="en-US" altLang="ko-KR" sz="1400" dirty="0"/>
                <a:t>, Width : filter/ channel</a:t>
              </a:r>
              <a:r>
                <a:rPr lang="ko-KR" altLang="en-US" sz="1400" dirty="0"/>
                <a:t>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해상도</a:t>
              </a:r>
              <a:r>
                <a:rPr lang="en-US" altLang="ko-KR" sz="1400" dirty="0"/>
                <a:t>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sz="1400" dirty="0"/>
                <a:t>일전의 연구들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가이드라인 없어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가지 요소 중 하나 선택하여 실험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 err="1"/>
                <a:t>ConvNets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scale</a:t>
              </a:r>
              <a:r>
                <a:rPr lang="ko-KR" altLang="en-US" sz="1400" dirty="0"/>
                <a:t>을 조정하여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효율성과 정확도 모두 만족하는 방법 찾고 싶음 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/>
                <a:t>3</a:t>
              </a:r>
              <a:r>
                <a:rPr lang="ko-KR" altLang="en-US" sz="1400" dirty="0"/>
                <a:t>가지 요소를 동시에 고려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효율</a:t>
              </a:r>
              <a:r>
                <a:rPr lang="en-US" altLang="ko-KR" sz="1400" dirty="0"/>
                <a:t>+</a:t>
              </a:r>
              <a:r>
                <a:rPr lang="ko-KR" altLang="en-US" sz="1400" dirty="0"/>
                <a:t>정확 모델을 만들 수 있는 </a:t>
              </a:r>
              <a:r>
                <a:rPr lang="en-US" altLang="ko-KR" sz="1400" dirty="0"/>
                <a:t>compound scaling </a:t>
              </a:r>
              <a:r>
                <a:rPr lang="ko-KR" altLang="en-US" sz="1400" dirty="0"/>
                <a:t>제안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B1CC21B6-DBA6-4784-84DE-1007DFEC2885}"/>
                </a:ext>
              </a:extLst>
            </p:cNvPr>
            <p:cNvSpPr txBox="1">
              <a:spLocks/>
            </p:cNvSpPr>
            <p:nvPr/>
          </p:nvSpPr>
          <p:spPr>
            <a:xfrm>
              <a:off x="839789" y="1943323"/>
              <a:ext cx="5111749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효율적이면서도 정확하게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compound scaling</a:t>
              </a: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CE47C9-7D88-47ED-89FE-E5FD17EC2E38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Architecture4: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28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pic>
        <p:nvPicPr>
          <p:cNvPr id="12" name="Picture 4" descr="Figure.1">
            <a:extLst>
              <a:ext uri="{FF2B5EF4-FFF2-40B4-BE49-F238E27FC236}">
                <a16:creationId xmlns:a16="http://schemas.microsoft.com/office/drawing/2014/main" id="{D1F5587C-C51B-43BC-910F-DF1C95AE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1" y="1936605"/>
            <a:ext cx="4675502" cy="40482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E7DDB9-9FE5-483D-8D0E-457CCB4EB683}"/>
              </a:ext>
            </a:extLst>
          </p:cNvPr>
          <p:cNvSpPr txBox="1"/>
          <p:nvPr/>
        </p:nvSpPr>
        <p:spPr>
          <a:xfrm>
            <a:off x="8109292" y="5973738"/>
            <a:ext cx="333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다른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모델간의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E0A7C0-6618-42FF-99C2-CACDA4F4760D}"/>
              </a:ext>
            </a:extLst>
          </p:cNvPr>
          <p:cNvGrpSpPr/>
          <p:nvPr/>
        </p:nvGrpSpPr>
        <p:grpSpPr>
          <a:xfrm>
            <a:off x="839788" y="1916113"/>
            <a:ext cx="5113339" cy="4365402"/>
            <a:chOff x="839788" y="1916113"/>
            <a:chExt cx="5113339" cy="4365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내용 개체 틀 3">
              <a:extLst>
                <a:ext uri="{FF2B5EF4-FFF2-40B4-BE49-F238E27FC236}">
                  <a16:creationId xmlns:a16="http://schemas.microsoft.com/office/drawing/2014/main" id="{5FB55329-9511-4F87-A5E4-021034A93B1F}"/>
                </a:ext>
              </a:extLst>
            </p:cNvPr>
            <p:cNvSpPr txBox="1">
              <a:spLocks/>
            </p:cNvSpPr>
            <p:nvPr/>
          </p:nvSpPr>
          <p:spPr>
            <a:xfrm>
              <a:off x="839788" y="2528197"/>
              <a:ext cx="5111749" cy="3753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US" altLang="ko-KR" sz="1400" dirty="0"/>
                <a:t>1.  </a:t>
              </a:r>
              <a:r>
                <a:rPr lang="ko-KR" altLang="en-US" sz="1400" dirty="0"/>
                <a:t>기존에 알려진 좋은 모델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MNasNet</a:t>
              </a:r>
              <a:r>
                <a:rPr lang="ko-KR" altLang="en-US" sz="1400" dirty="0"/>
                <a:t>을 토대로 </a:t>
              </a:r>
              <a:r>
                <a:rPr lang="en-US" altLang="ko-KR" sz="1400" dirty="0"/>
                <a:t>accuracy</a:t>
              </a:r>
              <a:r>
                <a:rPr lang="ko-KR" altLang="en-US" sz="1400" dirty="0"/>
                <a:t>와 </a:t>
              </a:r>
              <a:r>
                <a:rPr lang="en-US" altLang="ko-KR" sz="1400" dirty="0"/>
                <a:t>FLOPS(</a:t>
              </a:r>
              <a:r>
                <a:rPr lang="ko-KR" altLang="en-US" sz="1400" dirty="0"/>
                <a:t>성능 지표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를 최적화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ko-KR" altLang="en-US" sz="1400" dirty="0"/>
                <a:t>  → </a:t>
              </a:r>
              <a:r>
                <a:rPr lang="en-US" altLang="ko-KR" sz="1400" dirty="0">
                  <a:solidFill>
                    <a:srgbClr val="00406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EfficientNetB0</a:t>
              </a:r>
              <a:r>
                <a:rPr lang="ko-KR" altLang="en-US" sz="1400" dirty="0"/>
                <a:t>으로 명명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en-US" altLang="ko-KR" sz="1400" dirty="0"/>
                <a:t>2.  EfficinetB0</a:t>
              </a:r>
              <a:r>
                <a:rPr lang="ko-KR" altLang="en-US" sz="1400" dirty="0"/>
                <a:t>을 토대로 관련 수식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논문 참고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를 통해 </a:t>
              </a:r>
              <a:r>
                <a:rPr lang="en-US" altLang="ko-KR" sz="1400" dirty="0"/>
                <a:t>grid search</a:t>
              </a:r>
              <a:r>
                <a:rPr lang="ko-KR" altLang="en-US" sz="1400" dirty="0"/>
                <a:t>를 수행하여 </a:t>
              </a:r>
              <a:r>
                <a:rPr lang="en-US" altLang="ko-KR" sz="1400" dirty="0"/>
                <a:t>B0</a:t>
              </a:r>
              <a:r>
                <a:rPr lang="ko-KR" altLang="en-US" sz="1400" dirty="0"/>
                <a:t>모델의 최적의 </a:t>
              </a:r>
              <a:r>
                <a:rPr lang="en-US" altLang="ko-KR" sz="1400" dirty="0"/>
                <a:t>Depth, Width, Resolution </a:t>
              </a:r>
              <a:r>
                <a:rPr lang="ko-KR" altLang="en-US" sz="1400" dirty="0"/>
                <a:t>을 찾음</a:t>
              </a:r>
              <a:r>
                <a:rPr lang="en-US" altLang="ko-KR" sz="1400" dirty="0"/>
                <a:t>.</a:t>
              </a:r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en-US" altLang="ko-KR" sz="1100" dirty="0"/>
                <a:t>Grid search: </a:t>
              </a:r>
              <a:r>
                <a:rPr lang="ko-KR" altLang="en-US" sz="1100" dirty="0" err="1"/>
                <a:t>하이퍼</a:t>
              </a:r>
              <a:r>
                <a:rPr lang="ko-KR" altLang="en-US" sz="1100" dirty="0"/>
                <a:t> 파라미터 조합을 순차적으로 적용하면서 최고 성능을 가지는 파라미터 조합 검색</a:t>
              </a:r>
              <a:endParaRPr lang="en-US" altLang="ko-KR" sz="1100" dirty="0"/>
            </a:p>
            <a:p>
              <a:pPr marL="0" indent="0">
                <a:lnSpc>
                  <a:spcPct val="130000"/>
                </a:lnSpc>
                <a:buNone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3. </a:t>
              </a:r>
              <a:r>
                <a:rPr lang="ko-KR" altLang="en-US" sz="1400" dirty="0">
                  <a:solidFill>
                    <a:prstClr val="black"/>
                  </a:solidFill>
                </a:rPr>
                <a:t>이렇게 구해진 </a:t>
              </a:r>
              <a:r>
                <a:rPr lang="en-US" altLang="ko-KR" sz="1400" dirty="0">
                  <a:solidFill>
                    <a:prstClr val="black"/>
                  </a:solidFill>
                </a:rPr>
                <a:t>3</a:t>
              </a:r>
              <a:r>
                <a:rPr lang="ko-KR" altLang="en-US" sz="1400" dirty="0">
                  <a:solidFill>
                    <a:prstClr val="black"/>
                  </a:solidFill>
                </a:rPr>
                <a:t>요소를 고정한 뒤 파이</a:t>
              </a:r>
              <a:r>
                <a:rPr lang="en-US" altLang="ko-KR" sz="1400" dirty="0">
                  <a:solidFill>
                    <a:prstClr val="black"/>
                  </a:solidFill>
                </a:rPr>
                <a:t>(</a:t>
              </a:r>
              <a:r>
                <a:rPr lang="ko-KR" altLang="en-US" sz="1400" dirty="0" err="1">
                  <a:solidFill>
                    <a:prstClr val="black"/>
                  </a:solidFill>
                </a:rPr>
                <a:t>수식참조</a:t>
              </a:r>
              <a:r>
                <a:rPr lang="en-US" altLang="ko-KR" sz="1400" dirty="0">
                  <a:solidFill>
                    <a:prstClr val="black"/>
                  </a:solidFill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</a:rPr>
                <a:t>를 조정하여 얻어진 결과</a:t>
              </a:r>
              <a:r>
                <a:rPr lang="en-US" altLang="ko-KR" sz="1400" dirty="0">
                  <a:solidFill>
                    <a:prstClr val="black"/>
                  </a:solidFill>
                </a:rPr>
                <a:t>: </a:t>
              </a:r>
              <a:r>
                <a:rPr lang="en-US" altLang="ko-KR" sz="1400" dirty="0">
                  <a:solidFill>
                    <a:srgbClr val="00406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EfficientNetB1~B7</a:t>
              </a:r>
            </a:p>
          </p:txBody>
        </p: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418C28F8-36CE-4368-9E3D-36C297DAC619}"/>
                </a:ext>
              </a:extLst>
            </p:cNvPr>
            <p:cNvSpPr txBox="1">
              <a:spLocks/>
            </p:cNvSpPr>
            <p:nvPr/>
          </p:nvSpPr>
          <p:spPr>
            <a:xfrm>
              <a:off x="841378" y="1916113"/>
              <a:ext cx="5111749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적당한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compound scaling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방법을 찾자</a:t>
              </a: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55A79C9-E5AD-4937-A100-8BC12D3BD3D0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Architecture4: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61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BE2345-3E2F-4309-86AC-CC90CA7FC43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적용 기법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765A30-1054-459F-B38A-06EDBDBE2CA4}"/>
              </a:ext>
            </a:extLst>
          </p:cNvPr>
          <p:cNvGrpSpPr/>
          <p:nvPr/>
        </p:nvGrpSpPr>
        <p:grpSpPr>
          <a:xfrm>
            <a:off x="854528" y="1927133"/>
            <a:ext cx="5080683" cy="4381591"/>
            <a:chOff x="854528" y="1927133"/>
            <a:chExt cx="5080683" cy="43815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854528" y="1950721"/>
              <a:ext cx="5080682" cy="4358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>
                <a:buFontTx/>
                <a:buChar char="-"/>
              </a:pPr>
              <a:r>
                <a:rPr lang="en-US" altLang="ko-KR" sz="1600" dirty="0"/>
                <a:t>Parameter</a:t>
              </a:r>
              <a:r>
                <a:rPr lang="ko-KR" altLang="en-US" sz="1600" dirty="0"/>
                <a:t>를 효과적으로 줄일 수 있음</a:t>
              </a:r>
              <a:endParaRPr lang="en-US" altLang="ko-KR" sz="1600" dirty="0"/>
            </a:p>
            <a:p>
              <a:pPr>
                <a:buFontTx/>
                <a:buChar char="-"/>
              </a:pPr>
              <a:r>
                <a:rPr lang="en-US" altLang="ko-KR" sz="1600" dirty="0"/>
                <a:t>FC Layer</a:t>
              </a:r>
              <a:r>
                <a:rPr lang="ko-KR" altLang="en-US" sz="1600" dirty="0"/>
                <a:t>에서 발생하는 </a:t>
              </a:r>
              <a:r>
                <a:rPr lang="en-US" altLang="ko-KR" sz="1600" dirty="0"/>
                <a:t>overfitting</a:t>
              </a:r>
              <a:r>
                <a:rPr lang="ko-KR" altLang="en-US" sz="1600" dirty="0"/>
                <a:t>을 완화</a:t>
              </a:r>
              <a:endParaRPr lang="en-US" altLang="ko-KR" sz="16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010" y="2575730"/>
              <a:ext cx="4779432" cy="1848240"/>
            </a:xfrm>
            <a:prstGeom prst="rect">
              <a:avLst/>
            </a:prstGeom>
          </p:spPr>
        </p:pic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FD37A83-7063-4501-8B4C-CD0289B747BE}"/>
                </a:ext>
              </a:extLst>
            </p:cNvPr>
            <p:cNvSpPr txBox="1">
              <a:spLocks/>
            </p:cNvSpPr>
            <p:nvPr/>
          </p:nvSpPr>
          <p:spPr>
            <a:xfrm>
              <a:off x="854529" y="1927133"/>
              <a:ext cx="5080682" cy="612084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Global Average Pooling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DEE2DF-C796-48E2-9BCF-FA4C0D396059}"/>
              </a:ext>
            </a:extLst>
          </p:cNvPr>
          <p:cNvGrpSpPr/>
          <p:nvPr/>
        </p:nvGrpSpPr>
        <p:grpSpPr>
          <a:xfrm>
            <a:off x="6275388" y="1927133"/>
            <a:ext cx="5097010" cy="4381592"/>
            <a:chOff x="6275388" y="1927133"/>
            <a:chExt cx="5097010" cy="43815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6275388" y="2539216"/>
              <a:ext cx="5097010" cy="3769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기존 </a:t>
              </a:r>
              <a:r>
                <a:rPr lang="en-US" altLang="ko-KR" sz="1400" dirty="0"/>
                <a:t>Adam</a:t>
              </a:r>
              <a:r>
                <a:rPr lang="ko-KR" altLang="en-US" sz="1400" dirty="0"/>
                <a:t>의 문제점</a:t>
              </a:r>
              <a:br>
                <a:rPr lang="en-US" altLang="ko-KR" sz="1400" dirty="0"/>
              </a:br>
              <a:r>
                <a:rPr lang="en-US" altLang="ko-KR" sz="1400" dirty="0"/>
                <a:t>adaptive learning rate </a:t>
              </a:r>
              <a:r>
                <a:rPr lang="ko-KR" altLang="en-US" sz="1400" dirty="0"/>
                <a:t>특성 상 초기 학습이 부족한 상태에서 </a:t>
              </a:r>
              <a:r>
                <a:rPr lang="en-US" altLang="ko-KR" sz="1400" dirty="0"/>
                <a:t>learning rate</a:t>
              </a:r>
              <a:r>
                <a:rPr lang="ko-KR" altLang="en-US" sz="1400" dirty="0"/>
                <a:t>의 분산이 커지며 </a:t>
              </a:r>
              <a:r>
                <a:rPr lang="en-US" altLang="ko-KR" sz="1400" dirty="0"/>
                <a:t>Bad local optima</a:t>
              </a:r>
              <a:r>
                <a:rPr lang="ko-KR" altLang="en-US" sz="1400" dirty="0"/>
                <a:t>에 쉽게 빠져 학습이 진행되지 않음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따라서 </a:t>
              </a:r>
              <a:r>
                <a:rPr lang="en-US" altLang="ko-KR" sz="1400" dirty="0"/>
                <a:t>warm up</a:t>
              </a:r>
              <a:r>
                <a:rPr lang="ko-KR" altLang="en-US" sz="1400" dirty="0"/>
                <a:t>을 이용해야 했지만 적절한 </a:t>
              </a:r>
              <a:r>
                <a:rPr lang="en-US" altLang="ko-KR" sz="1400" dirty="0"/>
                <a:t>warm up step</a:t>
              </a:r>
              <a:r>
                <a:rPr lang="ko-KR" altLang="en-US" sz="1400" dirty="0"/>
                <a:t>을 탐색하는데 많은 시간이 필요함</a:t>
              </a:r>
              <a:endParaRPr lang="en-US" altLang="ko-KR" sz="1400" dirty="0"/>
            </a:p>
            <a:p>
              <a:pPr marL="0" indent="0">
                <a:lnSpc>
                  <a:spcPct val="130000"/>
                </a:lnSpc>
                <a:buNone/>
              </a:pPr>
              <a:endParaRPr lang="en-US" altLang="ko-KR" sz="1400" dirty="0"/>
            </a:p>
            <a:p>
              <a:pPr marL="0" indent="0">
                <a:lnSpc>
                  <a:spcPct val="130000"/>
                </a:lnSpc>
                <a:buNone/>
              </a:pPr>
              <a:endParaRPr lang="en-US" altLang="ko-KR" sz="1400" dirty="0"/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위와 같이 초기 분산을 최소화 할 수 있는 </a:t>
              </a:r>
              <a:r>
                <a:rPr lang="en-US" altLang="ko-KR" sz="1400" dirty="0"/>
                <a:t>rectification</a:t>
              </a:r>
              <a:r>
                <a:rPr lang="ko-KR" altLang="en-US" sz="1400" dirty="0"/>
                <a:t>항을 기존 </a:t>
              </a:r>
              <a:r>
                <a:rPr lang="en-US" altLang="ko-KR" sz="1400" dirty="0"/>
                <a:t>Adam </a:t>
              </a:r>
              <a:r>
                <a:rPr lang="ko-KR" altLang="en-US" sz="1400" dirty="0"/>
                <a:t>수식에 곱해줌으로써 학습 안정성을 높임</a:t>
              </a:r>
              <a:endParaRPr lang="en-US" altLang="ko-KR" sz="1400" dirty="0"/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실제로 깊은 모델의 경우 초기 학습이 안되는 문제를 해결</a:t>
              </a:r>
              <a:endParaRPr lang="en-US" altLang="ko-KR" sz="1400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784" y="4155440"/>
              <a:ext cx="4531756" cy="569206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65C26EA8-EDDF-495B-8F3C-5DC8498B9E34}"/>
                </a:ext>
              </a:extLst>
            </p:cNvPr>
            <p:cNvSpPr txBox="1">
              <a:spLocks/>
            </p:cNvSpPr>
            <p:nvPr/>
          </p:nvSpPr>
          <p:spPr>
            <a:xfrm>
              <a:off x="6282045" y="1927133"/>
              <a:ext cx="5090353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Racified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Adam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47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08051"/>
              </p:ext>
            </p:extLst>
          </p:nvPr>
        </p:nvGraphicFramePr>
        <p:xfrm>
          <a:off x="2032000" y="2487286"/>
          <a:ext cx="8127999" cy="3211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663063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06971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7355147"/>
                    </a:ext>
                  </a:extLst>
                </a:gridCol>
              </a:tblGrid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Base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Model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Accuracy(Valid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GAP(</a:t>
                      </a:r>
                      <a:r>
                        <a:rPr lang="en-US" altLang="ko-KR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LeaderBoard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0324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Inception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98.27%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333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InceptionResnet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98.87%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07893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98.56%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98.45%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053875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99.18%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98.93%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66418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EffcientNet-B5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98.80%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16346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A7B82D-93F7-432E-8AF1-E11691CE2EFD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 모델 성능 비교</a:t>
            </a:r>
          </a:p>
        </p:txBody>
      </p:sp>
    </p:spTree>
    <p:extLst>
      <p:ext uri="{BB962C8B-B14F-4D97-AF65-F5344CB8AC3E}">
        <p14:creationId xmlns:p14="http://schemas.microsoft.com/office/powerpoint/2010/main" val="203741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2-4. Ensemble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916114"/>
            <a:ext cx="5096216" cy="4068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b="1" dirty="0"/>
              <a:t>Why Soft Voting Ensemble?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400" dirty="0"/>
              <a:t>Soft Voting?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각 분류기의 확률 값을 기준으로 평균 내어 가장 확률 값이 높은 </a:t>
            </a:r>
            <a:r>
              <a:rPr lang="en-US" altLang="ko-KR" sz="1400" dirty="0"/>
              <a:t>Label</a:t>
            </a:r>
            <a:r>
              <a:rPr lang="ko-KR" altLang="en-US" sz="1400" dirty="0"/>
              <a:t>로 예측 하는 앙상블 기법</a:t>
            </a: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2. GAP </a:t>
            </a:r>
            <a:r>
              <a:rPr lang="ko-KR" altLang="en-US" sz="1400" dirty="0" err="1"/>
              <a:t>평가식의</a:t>
            </a:r>
            <a:r>
              <a:rPr lang="ko-KR" altLang="en-US" sz="1400" dirty="0"/>
              <a:t> 경우 각 </a:t>
            </a:r>
            <a:r>
              <a:rPr lang="en-US" altLang="ko-KR" sz="1400" dirty="0"/>
              <a:t>prediction</a:t>
            </a:r>
            <a:r>
              <a:rPr lang="ko-KR" altLang="en-US" sz="1400" dirty="0"/>
              <a:t>의 확률 값을 기준으로 </a:t>
            </a:r>
            <a:r>
              <a:rPr lang="en-US" altLang="ko-KR" sz="1400" dirty="0"/>
              <a:t>Sorting </a:t>
            </a:r>
            <a:r>
              <a:rPr lang="ko-KR" altLang="en-US" sz="1400" dirty="0"/>
              <a:t>하여 </a:t>
            </a:r>
            <a:r>
              <a:rPr lang="en-US" altLang="ko-KR" sz="1400" dirty="0"/>
              <a:t>Precision</a:t>
            </a:r>
            <a:r>
              <a:rPr lang="ko-KR" altLang="en-US" sz="1400" dirty="0"/>
              <a:t>의 평균을 낸다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즉 </a:t>
            </a:r>
            <a:r>
              <a:rPr lang="en-US" altLang="ko-KR" sz="1400" dirty="0"/>
              <a:t>,</a:t>
            </a:r>
            <a:r>
              <a:rPr lang="ko-KR" altLang="en-US" sz="1400" dirty="0"/>
              <a:t>특정 평가 데이터가 높은 확률 값으로 오 분류 될 경우 하위 예측 값들의 개별 </a:t>
            </a:r>
            <a:r>
              <a:rPr lang="en-US" altLang="ko-KR" sz="1400" dirty="0"/>
              <a:t>Precision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되어 전체 </a:t>
            </a:r>
            <a:r>
              <a:rPr lang="en-US" altLang="ko-KR" sz="1400" dirty="0"/>
              <a:t>GAP</a:t>
            </a:r>
            <a:r>
              <a:rPr lang="ko-KR" altLang="en-US" sz="1400" dirty="0"/>
              <a:t>가 낮아지게 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이러한 점에서 </a:t>
            </a:r>
            <a:r>
              <a:rPr lang="en-US" altLang="ko-KR" sz="1400" dirty="0"/>
              <a:t>Soft Voting</a:t>
            </a:r>
            <a:r>
              <a:rPr lang="ko-KR" altLang="en-US" sz="1400" dirty="0"/>
              <a:t>은 특정 이미지에 대해 </a:t>
            </a:r>
            <a:r>
              <a:rPr lang="ko-KR" altLang="en-US" sz="1400" dirty="0" err="1"/>
              <a:t>과적합되어</a:t>
            </a:r>
            <a:r>
              <a:rPr lang="ko-KR" altLang="en-US" sz="1400" dirty="0"/>
              <a:t> 높은 확률 값으로 오 분류하는 분류기의 확률 값을 완화할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17" y="1916113"/>
            <a:ext cx="5060496" cy="31898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6255997" y="5105947"/>
            <a:ext cx="5097009" cy="893661"/>
            <a:chOff x="2661660" y="2373121"/>
            <a:chExt cx="1740658" cy="18790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1"/>
              <a:ext cx="1731388" cy="774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Leader Board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GAP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104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99.143%</a:t>
              </a:r>
              <a:endPara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C724B6-75CE-485A-846A-E79E0AC4C3AE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Soft Voting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4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07176"/>
            <a:ext cx="10515600" cy="4878759"/>
          </a:xfrm>
          <a:prstGeom prst="rect">
            <a:avLst/>
          </a:prstGeom>
          <a:noFill/>
          <a:effectLst/>
        </p:spPr>
        <p:txBody>
          <a:bodyPr/>
          <a:lstStyle/>
          <a:p>
            <a:pPr marL="0" indent="0"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0716" y="1916113"/>
            <a:ext cx="5097010" cy="4084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랜드마크 분류 모델 기반의 서비스 제안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기대효과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SNS</a:t>
            </a:r>
            <a:r>
              <a:rPr lang="ko-KR" altLang="en-US" sz="1600" dirty="0"/>
              <a:t>속 사진을 보고 해당 장소를 찾는 국내외</a:t>
            </a:r>
            <a:br>
              <a:rPr lang="en-US" altLang="ko-KR" sz="1600" dirty="0"/>
            </a:br>
            <a:r>
              <a:rPr lang="ko-KR" altLang="en-US" sz="1600" dirty="0"/>
              <a:t>잠재 관광객 유도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hlinkClick r:id="rId2"/>
              </a:rPr>
              <a:t>Searching Service Link</a:t>
            </a:r>
            <a:r>
              <a:rPr lang="ko-KR" altLang="en-US" sz="1600" dirty="0">
                <a:hlinkClick r:id="rId2"/>
              </a:rPr>
              <a:t>  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916113"/>
            <a:ext cx="4514532" cy="406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B2A0A1-1084-4260-BB1E-D165419E50B2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랜드마크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Searching Service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9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738C7D21-F344-4448-9A86-8A138B0E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9383A3-93E2-47EE-B021-1117972623F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740434" y="932491"/>
            <a:ext cx="5704906" cy="542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산식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Preprocessing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AutoNum type="arabicPeriod" startAt="3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활용 방안 및 제언 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Flask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랜드마크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Searching Service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제언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분류 경진대회 모델의 한계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AutoNum type="arabicPeriod" startAt="3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결언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EAFF3-4D45-4911-8E49-1215DC688BA0}"/>
              </a:ext>
            </a:extLst>
          </p:cNvPr>
          <p:cNvSpPr/>
          <p:nvPr/>
        </p:nvSpPr>
        <p:spPr>
          <a:xfrm>
            <a:off x="-9833" y="0"/>
            <a:ext cx="6105833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380607" y="3105834"/>
            <a:ext cx="1725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3AF3C-7052-41F0-80C4-67CB1D5B4F59}"/>
              </a:ext>
            </a:extLst>
          </p:cNvPr>
          <p:cNvGrpSpPr/>
          <p:nvPr/>
        </p:nvGrpSpPr>
        <p:grpSpPr>
          <a:xfrm>
            <a:off x="6758467" y="1916113"/>
            <a:ext cx="4085599" cy="2681437"/>
            <a:chOff x="6275388" y="1210970"/>
            <a:chExt cx="5096568" cy="33449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1944713"/>
              <a:ext cx="5089638" cy="2611206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BDABEAD-3A56-457B-BB49-AFA92E624147}"/>
                </a:ext>
              </a:extLst>
            </p:cNvPr>
            <p:cNvSpPr txBox="1">
              <a:spLocks/>
            </p:cNvSpPr>
            <p:nvPr/>
          </p:nvSpPr>
          <p:spPr>
            <a:xfrm>
              <a:off x="6275389" y="1210970"/>
              <a:ext cx="5096567" cy="7337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Trainig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data :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5E9930-5BB2-4777-BFF9-6A59E68DE64C}"/>
              </a:ext>
            </a:extLst>
          </p:cNvPr>
          <p:cNvGrpSpPr/>
          <p:nvPr/>
        </p:nvGrpSpPr>
        <p:grpSpPr>
          <a:xfrm>
            <a:off x="1528311" y="1913824"/>
            <a:ext cx="3915552" cy="2683726"/>
            <a:chOff x="1528311" y="1913824"/>
            <a:chExt cx="3915552" cy="2683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1801C6-01AF-4621-88E4-E04187A98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859"/>
            <a:stretch/>
          </p:blipFill>
          <p:spPr>
            <a:xfrm>
              <a:off x="1528311" y="2504309"/>
              <a:ext cx="3915552" cy="2093241"/>
            </a:xfrm>
            <a:prstGeom prst="rect">
              <a:avLst/>
            </a:prstGeom>
            <a:effectLst/>
          </p:spPr>
        </p:pic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3DF4FC4F-42B1-454F-85E4-FED2A9B749A2}"/>
                </a:ext>
              </a:extLst>
            </p:cNvPr>
            <p:cNvSpPr txBox="1">
              <a:spLocks/>
            </p:cNvSpPr>
            <p:nvPr/>
          </p:nvSpPr>
          <p:spPr>
            <a:xfrm>
              <a:off x="1528311" y="1913824"/>
              <a:ext cx="3915552" cy="590485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1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B850B3-D0E7-4EDE-A9C3-53D6CE8DD4CF}"/>
              </a:ext>
            </a:extLst>
          </p:cNvPr>
          <p:cNvGrpSpPr/>
          <p:nvPr/>
        </p:nvGrpSpPr>
        <p:grpSpPr>
          <a:xfrm>
            <a:off x="1528311" y="1913824"/>
            <a:ext cx="3915552" cy="4071051"/>
            <a:chOff x="1528311" y="1937711"/>
            <a:chExt cx="3915552" cy="40710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308FB78-61DA-4758-A02C-50286D891F77}"/>
                </a:ext>
              </a:extLst>
            </p:cNvPr>
            <p:cNvGrpSpPr/>
            <p:nvPr/>
          </p:nvGrpSpPr>
          <p:grpSpPr>
            <a:xfrm>
              <a:off x="1528311" y="2528196"/>
              <a:ext cx="3915552" cy="3480566"/>
              <a:chOff x="838200" y="2258326"/>
              <a:chExt cx="4146856" cy="3686175"/>
            </a:xfrm>
            <a:effectLst/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258326"/>
                <a:ext cx="4146856" cy="3686175"/>
              </a:xfrm>
              <a:prstGeom prst="rect">
                <a:avLst/>
              </a:prstGeom>
              <a:effectLst/>
            </p:spPr>
          </p:pic>
          <p:cxnSp>
            <p:nvCxnSpPr>
              <p:cNvPr id="9" name="직선 연결선 8"/>
              <p:cNvCxnSpPr/>
              <p:nvPr/>
            </p:nvCxnSpPr>
            <p:spPr>
              <a:xfrm>
                <a:off x="1005820" y="5070979"/>
                <a:ext cx="383671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2572536" y="4609314"/>
                <a:ext cx="351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FF0000"/>
                    </a:solidFill>
                  </a:rPr>
                  <a:t>?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E222DF5-FFDB-4AB5-AE5C-06BCDF5A2970}"/>
                </a:ext>
              </a:extLst>
            </p:cNvPr>
            <p:cNvSpPr txBox="1">
              <a:spLocks/>
            </p:cNvSpPr>
            <p:nvPr/>
          </p:nvSpPr>
          <p:spPr>
            <a:xfrm>
              <a:off x="1528311" y="1937711"/>
              <a:ext cx="3915552" cy="590485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76107C-394A-4019-AB36-5E94CE9833DD}"/>
              </a:ext>
            </a:extLst>
          </p:cNvPr>
          <p:cNvGrpSpPr/>
          <p:nvPr/>
        </p:nvGrpSpPr>
        <p:grpSpPr>
          <a:xfrm>
            <a:off x="6748139" y="1916114"/>
            <a:ext cx="4071038" cy="2883220"/>
            <a:chOff x="6971876" y="1916113"/>
            <a:chExt cx="4080045" cy="28832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BDABEAD-3A56-457B-BB49-AFA92E624147}"/>
                </a:ext>
              </a:extLst>
            </p:cNvPr>
            <p:cNvSpPr txBox="1">
              <a:spLocks/>
            </p:cNvSpPr>
            <p:nvPr/>
          </p:nvSpPr>
          <p:spPr>
            <a:xfrm>
              <a:off x="6971876" y="1916113"/>
              <a:ext cx="4080045" cy="58819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한양공원표석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76F32B-B52D-408A-B469-9B11F5D92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876" y="2504308"/>
              <a:ext cx="4080045" cy="229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29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2BFB23-1616-418F-B368-4CC03B714EDA}"/>
              </a:ext>
            </a:extLst>
          </p:cNvPr>
          <p:cNvGrpSpPr/>
          <p:nvPr/>
        </p:nvGrpSpPr>
        <p:grpSpPr>
          <a:xfrm>
            <a:off x="1524000" y="1916113"/>
            <a:ext cx="3992936" cy="4068761"/>
            <a:chOff x="1524000" y="1916113"/>
            <a:chExt cx="3992936" cy="406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5225" y="2506597"/>
              <a:ext cx="3981711" cy="3478277"/>
            </a:xfrm>
            <a:prstGeom prst="rect">
              <a:avLst/>
            </a:prstGeom>
          </p:spPr>
        </p:pic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BC0F4DD-453B-4A6B-B1EF-6B074482772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916113"/>
              <a:ext cx="3986662" cy="596610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관악구청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7E060E-80AD-462F-B9A1-F9CC20F5A84B}"/>
              </a:ext>
            </a:extLst>
          </p:cNvPr>
          <p:cNvGrpSpPr/>
          <p:nvPr/>
        </p:nvGrpSpPr>
        <p:grpSpPr>
          <a:xfrm>
            <a:off x="7165887" y="1916113"/>
            <a:ext cx="3058393" cy="2258595"/>
            <a:chOff x="6275388" y="1916113"/>
            <a:chExt cx="3058393" cy="22585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2454362"/>
              <a:ext cx="3058393" cy="1720346"/>
            </a:xfrm>
            <a:prstGeom prst="rect">
              <a:avLst/>
            </a:prstGeom>
          </p:spPr>
        </p:pic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E734EB3A-EE72-4E74-815C-C88E5085ABFE}"/>
                </a:ext>
              </a:extLst>
            </p:cNvPr>
            <p:cNvSpPr txBox="1">
              <a:spLocks/>
            </p:cNvSpPr>
            <p:nvPr/>
          </p:nvSpPr>
          <p:spPr>
            <a:xfrm>
              <a:off x="6275388" y="1916113"/>
              <a:ext cx="3058393" cy="53824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Training data: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관악구청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2B6EA9-7248-416A-98E3-B3BB13EF1EB9}"/>
              </a:ext>
            </a:extLst>
          </p:cNvPr>
          <p:cNvGrpSpPr/>
          <p:nvPr/>
        </p:nvGrpSpPr>
        <p:grpSpPr>
          <a:xfrm>
            <a:off x="8295407" y="3726280"/>
            <a:ext cx="3058393" cy="2258595"/>
            <a:chOff x="8295407" y="3726280"/>
            <a:chExt cx="3058393" cy="22585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407" y="4264529"/>
              <a:ext cx="3058393" cy="1720346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B62D0A69-1784-43BA-AFD7-2121C2FBD9C1}"/>
                </a:ext>
              </a:extLst>
            </p:cNvPr>
            <p:cNvSpPr txBox="1">
              <a:spLocks/>
            </p:cNvSpPr>
            <p:nvPr/>
          </p:nvSpPr>
          <p:spPr>
            <a:xfrm>
              <a:off x="8295407" y="3726280"/>
              <a:ext cx="3058393" cy="53824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송상현 광장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13572FB-23DF-46CB-8F1A-A696A022907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516936" y="4245736"/>
            <a:ext cx="2778471" cy="878966"/>
          </a:xfrm>
          <a:prstGeom prst="straightConnector1">
            <a:avLst/>
          </a:prstGeom>
          <a:ln w="57150">
            <a:solidFill>
              <a:srgbClr val="004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36CA41EA-A74D-4855-B9C8-CDCA6043C141}"/>
              </a:ext>
            </a:extLst>
          </p:cNvPr>
          <p:cNvSpPr/>
          <p:nvPr/>
        </p:nvSpPr>
        <p:spPr>
          <a:xfrm>
            <a:off x="6096000" y="2876605"/>
            <a:ext cx="776377" cy="508958"/>
          </a:xfrm>
          <a:prstGeom prst="mathEqual">
            <a:avLst>
              <a:gd name="adj1" fmla="val 23520"/>
              <a:gd name="adj2" fmla="val 3209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EED66-B659-4085-9517-F4CA884396E9}"/>
              </a:ext>
            </a:extLst>
          </p:cNvPr>
          <p:cNvSpPr txBox="1"/>
          <p:nvPr/>
        </p:nvSpPr>
        <p:spPr>
          <a:xfrm rot="868253">
            <a:off x="5764567" y="4850215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  <a:endParaRPr lang="ko-KR" altLang="en-US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6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0F0F28-F69B-41A1-8C0B-92E2C1447A0D}"/>
              </a:ext>
            </a:extLst>
          </p:cNvPr>
          <p:cNvGrpSpPr/>
          <p:nvPr/>
        </p:nvGrpSpPr>
        <p:grpSpPr>
          <a:xfrm>
            <a:off x="1424796" y="1916114"/>
            <a:ext cx="3889075" cy="4068761"/>
            <a:chOff x="838200" y="1916114"/>
            <a:chExt cx="3847665" cy="4025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89406"/>
              <a:ext cx="3847665" cy="3452146"/>
            </a:xfrm>
            <a:prstGeom prst="rect">
              <a:avLst/>
            </a:prstGeom>
          </p:spPr>
        </p:pic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E8929F6-EF8D-48E5-ADA2-53BF6FEAE212}"/>
                </a:ext>
              </a:extLst>
            </p:cNvPr>
            <p:cNvSpPr txBox="1">
              <a:spLocks/>
            </p:cNvSpPr>
            <p:nvPr/>
          </p:nvSpPr>
          <p:spPr>
            <a:xfrm>
              <a:off x="847156" y="1916114"/>
              <a:ext cx="3836987" cy="573292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COEX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B2D04D-FDF2-40A2-8732-EC6CCC137221}"/>
              </a:ext>
            </a:extLst>
          </p:cNvPr>
          <p:cNvGrpSpPr/>
          <p:nvPr/>
        </p:nvGrpSpPr>
        <p:grpSpPr>
          <a:xfrm>
            <a:off x="6878131" y="1916113"/>
            <a:ext cx="3878282" cy="2778456"/>
            <a:chOff x="6254492" y="1916113"/>
            <a:chExt cx="3878282" cy="27784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2528197"/>
              <a:ext cx="3851329" cy="2166372"/>
            </a:xfrm>
            <a:prstGeom prst="rect">
              <a:avLst/>
            </a:prstGeom>
          </p:spPr>
        </p:pic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D19BA54A-1D6B-460D-B50A-DC824591EC7B}"/>
                </a:ext>
              </a:extLst>
            </p:cNvPr>
            <p:cNvSpPr txBox="1">
              <a:spLocks/>
            </p:cNvSpPr>
            <p:nvPr/>
          </p:nvSpPr>
          <p:spPr>
            <a:xfrm>
              <a:off x="6254492" y="1916113"/>
              <a:ext cx="3878282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의정부 어린이 도서관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06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169155-56CA-4812-9EEE-F05B0D9122C8}"/>
              </a:ext>
            </a:extLst>
          </p:cNvPr>
          <p:cNvGrpSpPr/>
          <p:nvPr/>
        </p:nvGrpSpPr>
        <p:grpSpPr>
          <a:xfrm>
            <a:off x="6878131" y="1916113"/>
            <a:ext cx="3947311" cy="2802537"/>
            <a:chOff x="6878131" y="1916113"/>
            <a:chExt cx="3947311" cy="28025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D19BA54A-1D6B-460D-B50A-DC824591EC7B}"/>
                </a:ext>
              </a:extLst>
            </p:cNvPr>
            <p:cNvSpPr txBox="1">
              <a:spLocks/>
            </p:cNvSpPr>
            <p:nvPr/>
          </p:nvSpPr>
          <p:spPr>
            <a:xfrm>
              <a:off x="6878131" y="1916113"/>
              <a:ext cx="3878282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송상현광장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006B25-D694-4104-A73D-BD74672F6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01"/>
            <a:stretch/>
          </p:blipFill>
          <p:spPr>
            <a:xfrm>
              <a:off x="6878132" y="2528200"/>
              <a:ext cx="3947310" cy="219045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BA8D76-6B46-4DA9-8DF1-8C5DAC4E87E1}"/>
              </a:ext>
            </a:extLst>
          </p:cNvPr>
          <p:cNvGrpSpPr/>
          <p:nvPr/>
        </p:nvGrpSpPr>
        <p:grpSpPr>
          <a:xfrm>
            <a:off x="1433848" y="1916114"/>
            <a:ext cx="3878282" cy="4068761"/>
            <a:chOff x="1433848" y="1916114"/>
            <a:chExt cx="3878282" cy="406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E8929F6-EF8D-48E5-ADA2-53BF6FEAE212}"/>
                </a:ext>
              </a:extLst>
            </p:cNvPr>
            <p:cNvSpPr txBox="1">
              <a:spLocks/>
            </p:cNvSpPr>
            <p:nvPr/>
          </p:nvSpPr>
          <p:spPr>
            <a:xfrm>
              <a:off x="1433848" y="1916114"/>
              <a:ext cx="3878282" cy="579462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COEX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5DBC01-30D5-471D-A96B-9AA0368E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848" y="2495577"/>
              <a:ext cx="3859126" cy="3489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86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5546902-26FE-4C5B-ABEA-0141C29AACE2}"/>
              </a:ext>
            </a:extLst>
          </p:cNvPr>
          <p:cNvGrpSpPr/>
          <p:nvPr/>
        </p:nvGrpSpPr>
        <p:grpSpPr>
          <a:xfrm>
            <a:off x="6238732" y="1916113"/>
            <a:ext cx="5127372" cy="4392612"/>
            <a:chOff x="6238732" y="1916113"/>
            <a:chExt cx="5127372" cy="43926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CE2F97FC-8128-4D56-B5F3-02899BABD972}"/>
                </a:ext>
              </a:extLst>
            </p:cNvPr>
            <p:cNvSpPr txBox="1">
              <a:spLocks/>
            </p:cNvSpPr>
            <p:nvPr/>
          </p:nvSpPr>
          <p:spPr>
            <a:xfrm>
              <a:off x="6240462" y="1927520"/>
              <a:ext cx="5113337" cy="4381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7E185A3-70CA-4F03-BAE2-33AD544A72F0}"/>
                </a:ext>
              </a:extLst>
            </p:cNvPr>
            <p:cNvSpPr txBox="1">
              <a:spLocks/>
            </p:cNvSpPr>
            <p:nvPr/>
          </p:nvSpPr>
          <p:spPr>
            <a:xfrm>
              <a:off x="6238732" y="1916113"/>
              <a:ext cx="5127372" cy="502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EX) DDP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8200" y="1927520"/>
            <a:ext cx="5097010" cy="4381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한계점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같은 시점에서 확보된 데이터가 대부분으로 데이터의 다양성이 부족함</a:t>
            </a:r>
            <a:br>
              <a:rPr lang="en-US" altLang="ko-KR" sz="1400" dirty="0"/>
            </a:br>
            <a:r>
              <a:rPr lang="en-US" altLang="ko-KR" sz="1400" dirty="0"/>
              <a:t>→ </a:t>
            </a:r>
            <a:r>
              <a:rPr lang="ko-KR" altLang="en-US" sz="1400" dirty="0"/>
              <a:t>이미지 증식 기법과 유사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특정 데이터가 수집된 시기의 외부요인 </a:t>
            </a:r>
            <a:r>
              <a:rPr lang="en-US" altLang="ko-KR" sz="1400" dirty="0"/>
              <a:t>(</a:t>
            </a:r>
            <a:r>
              <a:rPr lang="ko-KR" altLang="en-US" sz="1400" dirty="0"/>
              <a:t>날씨</a:t>
            </a:r>
            <a:r>
              <a:rPr lang="en-US" altLang="ko-KR" sz="1400" dirty="0"/>
              <a:t>, </a:t>
            </a:r>
            <a:r>
              <a:rPr lang="ko-KR" altLang="en-US" sz="1400" dirty="0"/>
              <a:t>채도</a:t>
            </a:r>
            <a:r>
              <a:rPr lang="en-US" altLang="ko-KR" sz="1400" dirty="0"/>
              <a:t>, </a:t>
            </a:r>
            <a:r>
              <a:rPr lang="ko-KR" altLang="en-US" sz="1400" dirty="0"/>
              <a:t>계절 등</a:t>
            </a:r>
            <a:r>
              <a:rPr lang="en-US" altLang="ko-KR" sz="1400" dirty="0"/>
              <a:t>)</a:t>
            </a:r>
            <a:r>
              <a:rPr lang="ko-KR" altLang="en-US" sz="1400" dirty="0"/>
              <a:t>의 영향을 크게 받음으로써 일반화가 어려움 </a:t>
            </a:r>
            <a:br>
              <a:rPr lang="en-US" altLang="ko-KR" sz="1400" dirty="0"/>
            </a:br>
            <a:r>
              <a:rPr lang="en-US" altLang="ko-KR" sz="1400" dirty="0"/>
              <a:t>→ </a:t>
            </a:r>
            <a:r>
              <a:rPr lang="ko-KR" altLang="en-US" sz="1400" dirty="0"/>
              <a:t>이미지의 분위기에 </a:t>
            </a:r>
            <a:r>
              <a:rPr lang="ko-KR" altLang="en-US" sz="1400" dirty="0" err="1"/>
              <a:t>과적합</a:t>
            </a:r>
            <a:r>
              <a:rPr lang="ko-KR" altLang="en-US" sz="1400" dirty="0"/>
              <a:t> 되는 경향이 있음</a:t>
            </a: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향후 개선 관련 제언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상이한 시점과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외부 요인을 고려하여 샘플링 된 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고품질의 데이터 셋 확보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GAN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기반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Deep Fake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기술을 통해 날씨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계절과 같은 외부 요인을 적용한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 증식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26316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4462533"/>
            <a:ext cx="2294760" cy="17355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2561222"/>
            <a:ext cx="2294760" cy="17355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66" y="4466855"/>
            <a:ext cx="2335411" cy="17312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66" y="2572595"/>
            <a:ext cx="2322351" cy="17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5546902-26FE-4C5B-ABEA-0141C29AACE2}"/>
              </a:ext>
            </a:extLst>
          </p:cNvPr>
          <p:cNvGrpSpPr/>
          <p:nvPr/>
        </p:nvGrpSpPr>
        <p:grpSpPr>
          <a:xfrm>
            <a:off x="6238732" y="1916113"/>
            <a:ext cx="5127372" cy="4392612"/>
            <a:chOff x="6238732" y="1916113"/>
            <a:chExt cx="5127372" cy="43926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CE2F97FC-8128-4D56-B5F3-02899BABD972}"/>
                </a:ext>
              </a:extLst>
            </p:cNvPr>
            <p:cNvSpPr txBox="1">
              <a:spLocks/>
            </p:cNvSpPr>
            <p:nvPr/>
          </p:nvSpPr>
          <p:spPr>
            <a:xfrm>
              <a:off x="6240462" y="1927520"/>
              <a:ext cx="5113337" cy="4381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7E185A3-70CA-4F03-BAE2-33AD544A72F0}"/>
                </a:ext>
              </a:extLst>
            </p:cNvPr>
            <p:cNvSpPr txBox="1">
              <a:spLocks/>
            </p:cNvSpPr>
            <p:nvPr/>
          </p:nvSpPr>
          <p:spPr>
            <a:xfrm>
              <a:off x="6238732" y="1916113"/>
              <a:ext cx="5127372" cy="502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Deepfake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8200" y="1927520"/>
            <a:ext cx="5097010" cy="4381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한계점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같은 시점에서 확보된 데이터가 대부분으로 데이터의 다양성이 부족함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→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 증식 기법과 유사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특정 데이터가 수집된 시기의 외부요인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날씨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채도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계절 등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의 영향을 크게 받음으로써 일반화가 어려움 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→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이미지의 분위기에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과적합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되는 경향이 있음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향후 개선 관련 제언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상이한 시점과</a:t>
            </a:r>
            <a:r>
              <a:rPr lang="en-US" altLang="ko-KR" sz="1400" dirty="0"/>
              <a:t> </a:t>
            </a:r>
            <a:r>
              <a:rPr lang="ko-KR" altLang="en-US" sz="1400" dirty="0"/>
              <a:t>외부 요인을 고려하여 샘플링 된 </a:t>
            </a:r>
            <a:br>
              <a:rPr lang="en-US" altLang="ko-KR" sz="1400" dirty="0"/>
            </a:br>
            <a:r>
              <a:rPr lang="ko-KR" altLang="en-US" sz="1400" dirty="0"/>
              <a:t>고품질의 데이터 셋 확보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GAN</a:t>
            </a:r>
            <a:r>
              <a:rPr lang="ko-KR" altLang="en-US" sz="1400" dirty="0"/>
              <a:t>기반 </a:t>
            </a:r>
            <a:r>
              <a:rPr lang="en-US" altLang="ko-KR" sz="1400" dirty="0"/>
              <a:t>Deep Fake </a:t>
            </a:r>
            <a:r>
              <a:rPr lang="ko-KR" altLang="en-US" sz="1400" dirty="0"/>
              <a:t>기술을 통해 날씨</a:t>
            </a:r>
            <a:r>
              <a:rPr lang="en-US" altLang="ko-KR" sz="1400" dirty="0"/>
              <a:t>, </a:t>
            </a:r>
            <a:r>
              <a:rPr lang="ko-KR" altLang="en-US" sz="1400" dirty="0"/>
              <a:t>계절과 같은 외부 요인을 적용한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증식</a:t>
            </a: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26316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pic>
        <p:nvPicPr>
          <p:cNvPr id="24" name="그림 23" descr="텍스트, 나무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53762E1C-6174-44EB-81DB-A3A8E7BC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9" y="2511230"/>
            <a:ext cx="409596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71F1052-7F42-4752-AE2C-72E6B7EE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480762"/>
            <a:ext cx="5097010" cy="471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406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sz="1400" dirty="0">
              <a:solidFill>
                <a:srgbClr val="00406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 err="1"/>
              <a:t>LeaderBoard</a:t>
            </a:r>
            <a:r>
              <a:rPr lang="en-US" altLang="ko-KR" sz="1400" dirty="0"/>
              <a:t> </a:t>
            </a:r>
            <a:r>
              <a:rPr lang="ko-KR" altLang="en-US" sz="1400" dirty="0"/>
              <a:t>기준 </a:t>
            </a:r>
            <a:r>
              <a:rPr lang="en-US" altLang="ko-KR" sz="1400" dirty="0"/>
              <a:t>GAP 0.9908</a:t>
            </a:r>
            <a:r>
              <a:rPr lang="ko-KR" altLang="en-US" sz="1400" dirty="0"/>
              <a:t>로 준수한 성능을</a:t>
            </a:r>
            <a:r>
              <a:rPr lang="en-US" altLang="ko-KR" sz="1400" dirty="0"/>
              <a:t> </a:t>
            </a:r>
            <a:r>
              <a:rPr lang="ko-KR" altLang="en-US" sz="1400" dirty="0"/>
              <a:t>달성 할 수 있었다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프로젝트 중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, Image decoding Pipeline </a:t>
            </a:r>
            <a:r>
              <a:rPr lang="ko-KR" altLang="en-US" sz="1400" dirty="0"/>
              <a:t>구축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모델링을 보다 효율적으로 진행할 수 있는 데이터 셋 구축에 대한 이해를 </a:t>
            </a:r>
            <a:r>
              <a:rPr lang="ko-KR" altLang="en-US" sz="1400" dirty="0" err="1"/>
              <a:t>높힐</a:t>
            </a:r>
            <a:r>
              <a:rPr lang="ko-KR" altLang="en-US" sz="1400" dirty="0"/>
              <a:t> 수 있었다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CNN </a:t>
            </a:r>
            <a:r>
              <a:rPr lang="ko-KR" altLang="en-US" sz="1400" dirty="0"/>
              <a:t>모델 아키텍처를 연구하고 사전 모델로 활용함으로써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모델링의 성능 향상을 위한 기법들에 대한 이해도를 높일 수 있었다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406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보완점</a:t>
            </a:r>
            <a:endParaRPr lang="en-US" altLang="ko-KR" sz="1400" dirty="0">
              <a:solidFill>
                <a:srgbClr val="00406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주어진 시간이 짧아 사전 모델의 아키텍처를 그대로 사용한 점이 아쉬웠다</a:t>
            </a:r>
            <a:r>
              <a:rPr lang="en-US" altLang="ko-KR" sz="1400" dirty="0"/>
              <a:t>. </a:t>
            </a:r>
            <a:r>
              <a:rPr lang="ko-KR" altLang="en-US" sz="1400" dirty="0"/>
              <a:t>주어진 데이터셋에 맞춰 아키텍처를 변환한다면  더 좋은 결과를 얻을 수 있을 것으로 판단된다</a:t>
            </a:r>
            <a:r>
              <a:rPr lang="en-US" altLang="ko-KR" sz="1400" dirty="0"/>
              <a:t>.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데이터의 다양성 부족으로 일반화의 어려움이 크다는 점이 아쉬웠다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6256790" y="1480761"/>
            <a:ext cx="5097010" cy="471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서광채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/>
              <a:t>CNN </a:t>
            </a:r>
            <a:r>
              <a:rPr lang="ko-KR" altLang="en-US" sz="1200" dirty="0"/>
              <a:t>기반의 모델들에 대해 많이 배우는 시간이었고 공모전 참여를 통해 다양한 응용 방법들이 있음을 알게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좋은 팀원들을 만나 부족한 부분들을 채워갈 수 있었던 프로젝트였습니다</a:t>
            </a:r>
            <a:r>
              <a:rPr lang="en-US" altLang="ko-KR" sz="1200" dirty="0"/>
              <a:t>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송재근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간단한 예제 구현을 통해 학습해온 이미지 분류 분야를 실제 데이터를 활용해 보며 다양한 기법들을 배울 수 있어 좋았습니다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</a:t>
            </a:r>
            <a:r>
              <a:rPr lang="ko-KR" altLang="en-US" sz="1200" dirty="0"/>
              <a:t> 각 팀원들이 각자의 방법으로 구현한 모델들을 </a:t>
            </a:r>
            <a:r>
              <a:rPr lang="ko-KR" altLang="en-US" sz="1200" dirty="0" err="1"/>
              <a:t>앙상블하여</a:t>
            </a:r>
            <a:r>
              <a:rPr lang="ko-KR" altLang="en-US" sz="1200" dirty="0"/>
              <a:t> 좋은 결과를 얻었다는 점이 더욱 뿌듯했습니다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이론적으로 알던 것을 실제 프로젝트를 통해 구현해보니 생각보다 많은 난관이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운 좋게도 좋은 팀원들을 만났고</a:t>
            </a:r>
            <a:r>
              <a:rPr lang="en-US" altLang="ko-KR" sz="1200" dirty="0"/>
              <a:t>,   </a:t>
            </a:r>
            <a:r>
              <a:rPr lang="ko-KR" altLang="en-US" sz="1200" dirty="0"/>
              <a:t>도움을 받아 문제를 해결하면서 많이 배울 수 있어 좋았습니다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장한솔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여러 모델을 경험하고 배울 수 있어서 유익한 프로젝트였습니다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다른 운영체제여서 많은 시행착오를 겪었는데 팀원들이 없었다면 모델을 돌려 보지도 못했을 같습니다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정아인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수업에서 배운 기본 </a:t>
            </a:r>
            <a:r>
              <a:rPr lang="en-US" altLang="ko-KR" sz="1200" dirty="0"/>
              <a:t>CNN</a:t>
            </a:r>
            <a:r>
              <a:rPr lang="ko-KR" altLang="en-US" sz="1200" dirty="0"/>
              <a:t>을 기반으로 실제 데이터를 학습시켜보니 처음엔 적용하는데 어려움이 있었지만 좋은 </a:t>
            </a:r>
            <a:r>
              <a:rPr lang="ko-KR" altLang="en-US" sz="1200" dirty="0" err="1"/>
              <a:t>팀원분들을</a:t>
            </a:r>
            <a:r>
              <a:rPr lang="ko-KR" altLang="en-US" sz="1200" dirty="0"/>
              <a:t> 만나 많이 </a:t>
            </a:r>
            <a:r>
              <a:rPr lang="ko-KR" altLang="en-US" sz="1200" dirty="0" err="1"/>
              <a:t>배울수</a:t>
            </a:r>
            <a:r>
              <a:rPr lang="ko-KR" altLang="en-US" sz="1200" dirty="0"/>
              <a:t>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팀원간 협업이 잘 되어 공모전에서도 </a:t>
            </a:r>
            <a:r>
              <a:rPr lang="ko-KR" altLang="en-US" sz="1200" dirty="0" err="1"/>
              <a:t>의미있는</a:t>
            </a:r>
            <a:r>
              <a:rPr lang="ko-KR" altLang="en-US" sz="1200" dirty="0"/>
              <a:t> 성과를 얻어 좋은 경험이 되었습니다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373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395593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Landmark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project (2020.11)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5449347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쓰리디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서광채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송재근  이동규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장한솔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정아인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6BCCB-6666-4B7F-9016-F0F8D9C7BF17}"/>
              </a:ext>
            </a:extLst>
          </p:cNvPr>
          <p:cNvSpPr txBox="1"/>
          <p:nvPr/>
        </p:nvSpPr>
        <p:spPr>
          <a:xfrm>
            <a:off x="8620973" y="5837348"/>
            <a:ext cx="272259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주소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C29E8-4ADE-4BCF-89A2-69F62B6E8CB5}"/>
              </a:ext>
            </a:extLst>
          </p:cNvPr>
          <p:cNvSpPr txBox="1"/>
          <p:nvPr/>
        </p:nvSpPr>
        <p:spPr>
          <a:xfrm>
            <a:off x="1356852" y="2601354"/>
            <a:ext cx="6221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659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395593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Landmark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project (2020.11)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5449347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쓰리디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서광채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송재근  이동규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장한솔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정아인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6BCCB-6666-4B7F-9016-F0F8D9C7BF17}"/>
              </a:ext>
            </a:extLst>
          </p:cNvPr>
          <p:cNvSpPr txBox="1"/>
          <p:nvPr/>
        </p:nvSpPr>
        <p:spPr>
          <a:xfrm>
            <a:off x="8620973" y="5837348"/>
            <a:ext cx="272259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깃허브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주소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C29E8-4ADE-4BCF-89A2-69F62B6E8CB5}"/>
              </a:ext>
            </a:extLst>
          </p:cNvPr>
          <p:cNvSpPr txBox="1"/>
          <p:nvPr/>
        </p:nvSpPr>
        <p:spPr>
          <a:xfrm>
            <a:off x="1356852" y="2601354"/>
            <a:ext cx="6221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8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34174939-3858-4B1C-8479-4C0F44E61910}"/>
              </a:ext>
            </a:extLst>
          </p:cNvPr>
          <p:cNvSpPr txBox="1">
            <a:spLocks/>
          </p:cNvSpPr>
          <p:nvPr/>
        </p:nvSpPr>
        <p:spPr>
          <a:xfrm>
            <a:off x="6275386" y="1911895"/>
            <a:ext cx="5076826" cy="40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788" y="1268414"/>
            <a:ext cx="10514012" cy="5040312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Purpose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80D07-F68C-491F-AF14-7898D9CF3919}"/>
              </a:ext>
            </a:extLst>
          </p:cNvPr>
          <p:cNvSpPr txBox="1">
            <a:spLocks/>
          </p:cNvSpPr>
          <p:nvPr/>
        </p:nvSpPr>
        <p:spPr>
          <a:xfrm>
            <a:off x="839788" y="1911895"/>
            <a:ext cx="5076826" cy="40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406D"/>
                </a:solidFill>
              </a:rPr>
              <a:t>주요 목적</a:t>
            </a:r>
            <a:endParaRPr lang="en-US" altLang="ko-KR" sz="1600" b="1" dirty="0">
              <a:solidFill>
                <a:srgbClr val="00406D"/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대용량 이미지에서 랜드마크 이미지를 분류하는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인공지능 알고리즘 개발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600" b="1" dirty="0">
                <a:solidFill>
                  <a:srgbClr val="00406D"/>
                </a:solidFill>
              </a:rPr>
              <a:t>상세 내용</a:t>
            </a:r>
            <a:endParaRPr lang="en-US" altLang="ko-KR" sz="1600" b="1" dirty="0">
              <a:solidFill>
                <a:srgbClr val="00406D"/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Dacon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에서 주관하는 이미지 분류 경진대회로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1,049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개의 카테고리로 이루어진 이미지를 분류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국내 인공지능 기반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Large-Scale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분류  알고리즘 개발 저변 확대 모색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09"/>
            <a:ext cx="10515600" cy="557901"/>
          </a:xfrm>
          <a:noFill/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1-1. </a:t>
            </a:r>
            <a:r>
              <a:rPr lang="ko-KR" altLang="en-US" dirty="0">
                <a:solidFill>
                  <a:schemeClr val="bg1"/>
                </a:solidFill>
              </a:rPr>
              <a:t>대회 목표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91EE618-DC91-4D4A-A24C-71F1707F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42" y="1911894"/>
            <a:ext cx="4058514" cy="40012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평가 산식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	 </a:t>
            </a:r>
            <a:endParaRPr lang="ko-KR" altLang="en-US" dirty="0"/>
          </a:p>
        </p:txBody>
      </p:sp>
      <p:sp>
        <p:nvSpPr>
          <p:cNvPr id="46" name="내용 개체 틀 3">
            <a:extLst>
              <a:ext uri="{FF2B5EF4-FFF2-40B4-BE49-F238E27FC236}">
                <a16:creationId xmlns:a16="http://schemas.microsoft.com/office/drawing/2014/main" id="{47272C1A-5A88-4544-A3C0-B818BE01AD91}"/>
              </a:ext>
            </a:extLst>
          </p:cNvPr>
          <p:cNvSpPr txBox="1">
            <a:spLocks/>
          </p:cNvSpPr>
          <p:nvPr/>
        </p:nvSpPr>
        <p:spPr>
          <a:xfrm>
            <a:off x="6275389" y="1916113"/>
            <a:ext cx="5076824" cy="40338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00406D"/>
                </a:solidFill>
              </a:rPr>
              <a:t>Global Average Precision</a:t>
            </a:r>
            <a:endParaRPr lang="en-US" altLang="ko-KR" sz="1600" dirty="0">
              <a:solidFill>
                <a:srgbClr val="00406D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Google Landmark Recognition 2020</a:t>
            </a:r>
            <a:br>
              <a:rPr lang="en-US" altLang="ko-KR" sz="1600" dirty="0"/>
            </a:br>
            <a:r>
              <a:rPr lang="en-US" altLang="ko-KR" sz="1600" dirty="0" err="1"/>
              <a:t>Kaggle</a:t>
            </a:r>
            <a:r>
              <a:rPr lang="en-US" altLang="ko-KR" sz="1600" dirty="0"/>
              <a:t> </a:t>
            </a:r>
            <a:r>
              <a:rPr lang="ko-KR" altLang="en-US" sz="1600" dirty="0"/>
              <a:t>경진대회에서 </a:t>
            </a:r>
            <a:r>
              <a:rPr lang="en-US" altLang="ko-KR" sz="1600" dirty="0"/>
              <a:t>Accuracy </a:t>
            </a:r>
            <a:r>
              <a:rPr lang="ko-KR" altLang="en-US" sz="1600" dirty="0"/>
              <a:t>대신  사용된 평가 산식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이미지 검사에서 유효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확률 값 순서대로 </a:t>
            </a:r>
            <a:r>
              <a:rPr lang="en-US" altLang="ko-KR" sz="1600" dirty="0"/>
              <a:t>Sorting,</a:t>
            </a:r>
            <a:r>
              <a:rPr lang="ko-KR" altLang="en-US" sz="1600" dirty="0"/>
              <a:t> 정밀도를 측정한 뒤 평균을 내는 방식 </a:t>
            </a:r>
            <a:br>
              <a:rPr lang="en-US" altLang="ko-KR" sz="1600" dirty="0"/>
            </a:br>
            <a:r>
              <a:rPr lang="en-US" altLang="ko-KR" sz="1600" dirty="0"/>
              <a:t>→ </a:t>
            </a:r>
            <a:r>
              <a:rPr lang="ko-KR" altLang="en-US" sz="1600" dirty="0"/>
              <a:t>높은 확률 값으로 오 분류 할 경우 </a:t>
            </a:r>
            <a:r>
              <a:rPr lang="ko-KR" altLang="en-US" sz="1600" dirty="0" err="1"/>
              <a:t>패널티가</a:t>
            </a:r>
            <a:r>
              <a:rPr lang="ko-KR" altLang="en-US" sz="1600" dirty="0"/>
              <a:t> 큼</a:t>
            </a:r>
            <a:endParaRPr lang="en-US" altLang="ko-KR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FAEBE0-376B-43AA-BC2E-3AB2C78132F0}"/>
              </a:ext>
            </a:extLst>
          </p:cNvPr>
          <p:cNvGrpSpPr/>
          <p:nvPr/>
        </p:nvGrpSpPr>
        <p:grpSpPr>
          <a:xfrm>
            <a:off x="839788" y="1916113"/>
            <a:ext cx="5076825" cy="4033837"/>
            <a:chOff x="803275" y="1798233"/>
            <a:chExt cx="5097010" cy="3809982"/>
          </a:xfrm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803275" y="1798233"/>
              <a:ext cx="5097010" cy="3809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798" y="2026787"/>
              <a:ext cx="4370758" cy="27349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3B7CC0B-4E1B-4FDB-BF5A-C833769B237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Evaluation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Fomula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Data EDA</a:t>
            </a:r>
            <a:endParaRPr lang="ko-KR" altLang="en-US" dirty="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916113"/>
            <a:ext cx="5111750" cy="40338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1. Train Data: 	  88,102</a:t>
            </a:r>
            <a:r>
              <a:rPr lang="ko-KR" altLang="en-US" sz="1600" dirty="0"/>
              <a:t>개 식별 데이터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2. Evaluation Data:	  37,964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비식별</a:t>
            </a:r>
            <a:r>
              <a:rPr lang="ko-KR" altLang="en-US" sz="1600" dirty="0"/>
              <a:t> 데이터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3. Image Size: 	  540 x 960 (</a:t>
            </a:r>
            <a:r>
              <a:rPr lang="ko-KR" altLang="en-US" sz="1600" dirty="0"/>
              <a:t>약 </a:t>
            </a:r>
            <a:r>
              <a:rPr lang="en-US" altLang="ko-KR" sz="1600" dirty="0"/>
              <a:t>1:1.7 </a:t>
            </a:r>
            <a:r>
              <a:rPr lang="ko-KR" altLang="en-US" sz="1600" dirty="0" err="1"/>
              <a:t>종횡비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4. Category: 	  1,049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6F35A5-90B1-4784-8F54-7C67CBD2AD40}"/>
              </a:ext>
            </a:extLst>
          </p:cNvPr>
          <p:cNvGrpSpPr/>
          <p:nvPr/>
        </p:nvGrpSpPr>
        <p:grpSpPr>
          <a:xfrm>
            <a:off x="7047291" y="1916113"/>
            <a:ext cx="3210755" cy="1810299"/>
            <a:chOff x="6853460" y="1916113"/>
            <a:chExt cx="3547164" cy="19999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60" y="1916113"/>
              <a:ext cx="3547164" cy="199528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561885" y="3542061"/>
              <a:ext cx="1838739" cy="37402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창경궁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318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220862-3470-45A2-B388-FB9AC69F9D42}"/>
              </a:ext>
            </a:extLst>
          </p:cNvPr>
          <p:cNvGrpSpPr/>
          <p:nvPr/>
        </p:nvGrpSpPr>
        <p:grpSpPr>
          <a:xfrm>
            <a:off x="7047291" y="4139652"/>
            <a:ext cx="3210755" cy="1810298"/>
            <a:chOff x="6853460" y="4313446"/>
            <a:chExt cx="3547164" cy="19999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60" y="4313446"/>
              <a:ext cx="3547164" cy="199527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8486030" y="5939393"/>
              <a:ext cx="1914593" cy="37402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광장시장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754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84D6E-EAA3-46C3-B860-D5ADE91878E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Explanation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3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BE26FDE-F741-4F1D-ACF8-4C91B9A47ADF}"/>
              </a:ext>
            </a:extLst>
          </p:cNvPr>
          <p:cNvSpPr txBox="1">
            <a:spLocks/>
          </p:cNvSpPr>
          <p:nvPr/>
        </p:nvSpPr>
        <p:spPr>
          <a:xfrm>
            <a:off x="839788" y="1916113"/>
            <a:ext cx="10512423" cy="4068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Data EDA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986E21-18E1-4D89-ABFE-0DB941FCA06D}"/>
              </a:ext>
            </a:extLst>
          </p:cNvPr>
          <p:cNvGrpSpPr/>
          <p:nvPr/>
        </p:nvGrpSpPr>
        <p:grpSpPr>
          <a:xfrm>
            <a:off x="8167957" y="2089084"/>
            <a:ext cx="2768222" cy="3722819"/>
            <a:chOff x="7639637" y="2099343"/>
            <a:chExt cx="2768222" cy="37228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FE7883B-610E-4ECE-98C9-A4E02E63CFE6}"/>
                </a:ext>
              </a:extLst>
            </p:cNvPr>
            <p:cNvGrpSpPr/>
            <p:nvPr/>
          </p:nvGrpSpPr>
          <p:grpSpPr>
            <a:xfrm>
              <a:off x="7639637" y="2400750"/>
              <a:ext cx="2768222" cy="3421412"/>
              <a:chOff x="7954596" y="2181273"/>
              <a:chExt cx="3275695" cy="39107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596" y="2181273"/>
                <a:ext cx="2224436" cy="386229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0164650" y="2239392"/>
                <a:ext cx="1065641" cy="66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Max: 101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164648" y="3861304"/>
                <a:ext cx="1065643" cy="66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Mean: 84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164649" y="5705010"/>
                <a:ext cx="1065641" cy="38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Min: 66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094691" y="2099343"/>
              <a:ext cx="16572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Label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빈도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0DB0F-F116-460B-89F4-CBB9A13A90BB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Distribution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74416A2-1BFC-45F4-8910-BB2F52266744}"/>
              </a:ext>
            </a:extLst>
          </p:cNvPr>
          <p:cNvSpPr txBox="1">
            <a:spLocks/>
          </p:cNvSpPr>
          <p:nvPr/>
        </p:nvSpPr>
        <p:spPr>
          <a:xfrm>
            <a:off x="836362" y="1923351"/>
            <a:ext cx="6147365" cy="3380169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/>
              <a:t>1,049</a:t>
            </a:r>
            <a:r>
              <a:rPr lang="ko-KR" altLang="en-US" sz="1600" dirty="0"/>
              <a:t>개의 다중 </a:t>
            </a:r>
            <a:r>
              <a:rPr lang="en-US" altLang="ko-KR" sz="1600" dirty="0"/>
              <a:t>Label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 불균형 문제로 인해 특정 이미지에 대해 </a:t>
            </a:r>
            <a:r>
              <a:rPr lang="ko-KR" altLang="en-US" sz="1600" dirty="0" err="1"/>
              <a:t>과적합</a:t>
            </a:r>
            <a:r>
              <a:rPr lang="ko-KR" altLang="en-US" sz="1600" dirty="0"/>
              <a:t> 될 수 있으나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데이터의 경우 데이터 불균형 문제는 보이지 않음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추후 </a:t>
            </a:r>
            <a:r>
              <a:rPr lang="en-US" altLang="ko-KR" sz="1600" dirty="0" err="1"/>
              <a:t>TrainSet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ValidSet</a:t>
            </a:r>
            <a:r>
              <a:rPr lang="en-US" altLang="ko-KR" sz="1600" dirty="0"/>
              <a:t> </a:t>
            </a:r>
            <a:r>
              <a:rPr lang="ko-KR" altLang="en-US" sz="1600" dirty="0"/>
              <a:t>분할 시 각 </a:t>
            </a:r>
            <a:r>
              <a:rPr lang="en-US" altLang="ko-KR" sz="1600" dirty="0"/>
              <a:t>Label</a:t>
            </a:r>
            <a:r>
              <a:rPr lang="ko-KR" altLang="en-US" sz="1600" dirty="0"/>
              <a:t>의 비율을 유지 할 수 있도록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계층 샘플링 적용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91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Data Preprocessing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6275387" y="1930591"/>
            <a:ext cx="5076825" cy="4054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err="1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</a:t>
            </a:r>
            <a:r>
              <a:rPr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학습 </a:t>
            </a:r>
            <a:r>
              <a:rPr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1epoch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 비교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Image Data Generator : </a:t>
            </a:r>
            <a:r>
              <a:rPr lang="ko-KR" altLang="en-US" sz="1600" dirty="0"/>
              <a:t>약 </a:t>
            </a:r>
            <a:r>
              <a:rPr lang="en-US" altLang="ko-KR" sz="1600" dirty="0"/>
              <a:t>16</a:t>
            </a:r>
            <a:r>
              <a:rPr lang="ko-KR" altLang="en-US" sz="1600" dirty="0"/>
              <a:t>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TFRecord</a:t>
            </a:r>
            <a:r>
              <a:rPr lang="en-US" altLang="ko-KR" sz="1600" dirty="0"/>
              <a:t> Data Format: </a:t>
            </a:r>
            <a:r>
              <a:rPr lang="ko-KR" altLang="en-US" sz="1600" dirty="0"/>
              <a:t>약 </a:t>
            </a:r>
            <a:r>
              <a:rPr lang="en-US" altLang="ko-KR" sz="1600" dirty="0"/>
              <a:t>13.5</a:t>
            </a:r>
            <a:r>
              <a:rPr lang="ko-KR" altLang="en-US" sz="1600" dirty="0"/>
              <a:t>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학습 시간 약 </a:t>
            </a:r>
            <a:r>
              <a:rPr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19%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26" y="3185424"/>
            <a:ext cx="4872130" cy="238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94" y="4143815"/>
            <a:ext cx="4927394" cy="25933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D787F8-5BE9-4718-AE87-6ADF33FF0939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TFRecord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0683F-969A-4784-8CB7-9285B09824B0}"/>
              </a:ext>
            </a:extLst>
          </p:cNvPr>
          <p:cNvSpPr txBox="1">
            <a:spLocks/>
          </p:cNvSpPr>
          <p:nvPr/>
        </p:nvSpPr>
        <p:spPr>
          <a:xfrm>
            <a:off x="837681" y="1930590"/>
            <a:ext cx="5084709" cy="4054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err="1"/>
              <a:t>Tensorflow</a:t>
            </a:r>
            <a:r>
              <a:rPr lang="ko-KR" altLang="en-US" sz="1600" dirty="0"/>
              <a:t>의 </a:t>
            </a:r>
            <a:r>
              <a:rPr lang="en-US" altLang="ko-KR" sz="1600" dirty="0"/>
              <a:t>Training Data</a:t>
            </a:r>
            <a:r>
              <a:rPr lang="ko-KR" altLang="en-US" sz="1600" dirty="0"/>
              <a:t>를 저장하기 위한 </a:t>
            </a:r>
            <a:r>
              <a:rPr lang="en-US" altLang="ko-KR" sz="1600" dirty="0"/>
              <a:t>Binary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Format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특징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기존 이미지 </a:t>
            </a:r>
            <a:r>
              <a:rPr lang="en-US" altLang="ko-KR" sz="1600" dirty="0"/>
              <a:t>Loading </a:t>
            </a:r>
            <a:r>
              <a:rPr lang="ko-KR" altLang="en-US" sz="1600" dirty="0"/>
              <a:t>방식은 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 파일과</a:t>
            </a:r>
            <a:r>
              <a:rPr lang="en-US" altLang="ko-KR" sz="1600" dirty="0"/>
              <a:t> Label</a:t>
            </a:r>
            <a:r>
              <a:rPr lang="ko-KR" altLang="en-US" sz="1600" dirty="0"/>
              <a:t>을 별도로 관리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로딩하여</a:t>
            </a:r>
            <a:r>
              <a:rPr lang="ko-KR" altLang="en-US" sz="1600" dirty="0"/>
              <a:t> 코드가</a:t>
            </a:r>
            <a:r>
              <a:rPr lang="en-US" altLang="ko-KR" sz="1600" dirty="0"/>
              <a:t> </a:t>
            </a:r>
            <a:r>
              <a:rPr lang="ko-KR" altLang="en-US" sz="1600" dirty="0"/>
              <a:t>복잡 → 성능 저하</a:t>
            </a:r>
            <a:r>
              <a:rPr lang="en-US" altLang="ko-KR" sz="1600" dirty="0"/>
              <a:t>. </a:t>
            </a:r>
            <a:r>
              <a:rPr lang="ko-KR" altLang="en-US" sz="1600" dirty="0"/>
              <a:t>반면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Tfrecord</a:t>
            </a:r>
            <a:r>
              <a:rPr lang="en-US" altLang="ko-KR" sz="1600" dirty="0"/>
              <a:t>:</a:t>
            </a:r>
            <a:r>
              <a:rPr lang="ko-KR" altLang="en-US" sz="1600" dirty="0"/>
              <a:t>  </a:t>
            </a:r>
            <a:r>
              <a:rPr lang="en-US" altLang="ko-KR" sz="1600" dirty="0"/>
              <a:t>Google</a:t>
            </a:r>
            <a:r>
              <a:rPr lang="ko-KR" altLang="en-US" sz="1600" dirty="0"/>
              <a:t>의 </a:t>
            </a:r>
            <a:r>
              <a:rPr lang="en-US" altLang="ko-KR" sz="1600" dirty="0"/>
              <a:t>Protocol Buffer Format</a:t>
            </a:r>
            <a:r>
              <a:rPr lang="ko-KR" altLang="en-US" sz="1600" dirty="0"/>
              <a:t>을 통해 파일을 </a:t>
            </a:r>
            <a:r>
              <a:rPr lang="en-US" altLang="ko-KR" sz="1600" dirty="0"/>
              <a:t>Serialize</a:t>
            </a:r>
            <a:r>
              <a:rPr lang="ko-KR" altLang="en-US" sz="1600" dirty="0"/>
              <a:t>하여 함께 관리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 </a:t>
            </a:r>
            <a:r>
              <a:rPr lang="ko-KR" altLang="en-US" sz="1600" dirty="0"/>
              <a:t>압축을 통해 네트워크에서 더욱 빠르게 파일의</a:t>
            </a:r>
            <a:br>
              <a:rPr lang="en-US" altLang="ko-KR" sz="1600" dirty="0"/>
            </a:br>
            <a:r>
              <a:rPr lang="en-US" altLang="ko-KR" sz="1600" dirty="0"/>
              <a:t>   I/O</a:t>
            </a:r>
            <a:r>
              <a:rPr lang="ko-KR" altLang="en-US" sz="1600" dirty="0"/>
              <a:t>가 가능 </a:t>
            </a:r>
            <a:r>
              <a:rPr lang="en-US" altLang="ko-KR" sz="1600" dirty="0"/>
              <a:t>(ex: GCP &lt;-&gt; </a:t>
            </a:r>
            <a:r>
              <a:rPr lang="en-US" altLang="ko-KR" sz="1600" dirty="0" err="1"/>
              <a:t>Colab</a:t>
            </a:r>
            <a:r>
              <a:rPr lang="en-US" altLang="ko-KR" sz="16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7366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2692400" y="4523465"/>
            <a:ext cx="943608" cy="79622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2807711" y="2865788"/>
            <a:ext cx="839245" cy="103714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E09557-DEA4-4C03-920F-489E1BCFA6C5}"/>
              </a:ext>
            </a:extLst>
          </p:cNvPr>
          <p:cNvGrpSpPr/>
          <p:nvPr/>
        </p:nvGrpSpPr>
        <p:grpSpPr>
          <a:xfrm>
            <a:off x="838200" y="2114850"/>
            <a:ext cx="1980000" cy="3913618"/>
            <a:chOff x="838200" y="2114850"/>
            <a:chExt cx="2165183" cy="391361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568D423-A5A5-4CFC-9065-F4ACC4776420}"/>
                </a:ext>
              </a:extLst>
            </p:cNvPr>
            <p:cNvGrpSpPr/>
            <p:nvPr/>
          </p:nvGrpSpPr>
          <p:grpSpPr>
            <a:xfrm>
              <a:off x="849670" y="2114850"/>
              <a:ext cx="2153713" cy="1566563"/>
              <a:chOff x="2661660" y="2373121"/>
              <a:chExt cx="1740658" cy="161549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C38C5F4-FAF2-4388-96B5-E88989BFCAF1}"/>
                  </a:ext>
                </a:extLst>
              </p:cNvPr>
              <p:cNvSpPr/>
              <p:nvPr/>
            </p:nvSpPr>
            <p:spPr>
              <a:xfrm>
                <a:off x="2670930" y="2373121"/>
                <a:ext cx="1731388" cy="774394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파일 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Labeling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FC48DFE-6318-4C2C-9658-D9CD8EFFD0C1}"/>
                  </a:ext>
                </a:extLst>
              </p:cNvPr>
              <p:cNvSpPr/>
              <p:nvPr/>
            </p:nvSpPr>
            <p:spPr>
              <a:xfrm>
                <a:off x="2661660" y="3147512"/>
                <a:ext cx="1740658" cy="841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학습데이터와 </a:t>
                </a:r>
                <a:b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매칭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568D423-A5A5-4CFC-9065-F4ACC4776420}"/>
                </a:ext>
              </a:extLst>
            </p:cNvPr>
            <p:cNvGrpSpPr/>
            <p:nvPr/>
          </p:nvGrpSpPr>
          <p:grpSpPr>
            <a:xfrm>
              <a:off x="838200" y="4007510"/>
              <a:ext cx="2153713" cy="2020958"/>
              <a:chOff x="2661660" y="2373120"/>
              <a:chExt cx="1740658" cy="187909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C38C5F4-FAF2-4388-96B5-E88989BFCAF1}"/>
                  </a:ext>
                </a:extLst>
              </p:cNvPr>
              <p:cNvSpPr/>
              <p:nvPr/>
            </p:nvSpPr>
            <p:spPr>
              <a:xfrm>
                <a:off x="2670930" y="2373120"/>
                <a:ext cx="1731388" cy="774393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 Test Split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FC48DFE-6318-4C2C-9658-D9CD8EFFD0C1}"/>
                  </a:ext>
                </a:extLst>
              </p:cNvPr>
              <p:cNvSpPr/>
              <p:nvPr/>
            </p:nvSpPr>
            <p:spPr>
              <a:xfrm>
                <a:off x="2661660" y="3147512"/>
                <a:ext cx="1740658" cy="1104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8:2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비율로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Training Set, Validation Set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분할</a:t>
                </a:r>
                <a:endPara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 및 평가를 위해 다중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 계층 샘플링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2332E4-8995-46A4-A88D-F215BDAFF011}"/>
              </a:ext>
            </a:extLst>
          </p:cNvPr>
          <p:cNvGrpSpPr/>
          <p:nvPr/>
        </p:nvGrpSpPr>
        <p:grpSpPr>
          <a:xfrm>
            <a:off x="6433816" y="2231424"/>
            <a:ext cx="1980000" cy="3545468"/>
            <a:chOff x="6569692" y="2231424"/>
            <a:chExt cx="2142245" cy="354546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4" y="223142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(299,299)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3" y="2972429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InceptionResnet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(299,299)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371343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MobileNet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4454439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DenseNet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519544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EfficientNetB5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2522148"/>
            <a:ext cx="818734" cy="152298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3263153"/>
            <a:ext cx="818732" cy="78197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4004158"/>
            <a:ext cx="818732" cy="4097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5626553" y="4045129"/>
            <a:ext cx="818732" cy="70003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5605519" y="4045129"/>
            <a:ext cx="839766" cy="144104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F3EE34-104E-492C-AB78-67A79518ED03}"/>
              </a:ext>
            </a:extLst>
          </p:cNvPr>
          <p:cNvGrpSpPr/>
          <p:nvPr/>
        </p:nvGrpSpPr>
        <p:grpSpPr>
          <a:xfrm>
            <a:off x="9231624" y="3553891"/>
            <a:ext cx="1980000" cy="2027466"/>
            <a:chOff x="9505079" y="3553891"/>
            <a:chExt cx="2063278" cy="202746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9505079" y="3553891"/>
              <a:ext cx="2063277" cy="74099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Soft Voting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9505080" y="4840366"/>
              <a:ext cx="2063277" cy="74099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Predict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1A5E2D19-71CB-4B56-B992-176CE8DBA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36718" y="4294882"/>
              <a:ext cx="1" cy="545484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D2E5E-50A2-45EC-A909-A880AD12EE2A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Process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17F4F3-8ADA-471B-9C76-F38192330175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>
            <a:off x="8413816" y="2522148"/>
            <a:ext cx="817808" cy="140223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E967D82-7DD9-4BC7-8A01-2C8900572628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8413815" y="3263153"/>
            <a:ext cx="817809" cy="66123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D9EB4B-7427-4C35-99D1-1456846C1F1E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8413814" y="3924387"/>
            <a:ext cx="817810" cy="7977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D5E01B8-706C-47DA-92C9-854BE24762C9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8413814" y="3924387"/>
            <a:ext cx="817810" cy="82077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5A1B640-8F31-48A6-BFD0-FB971F7AE7B0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8413814" y="3924387"/>
            <a:ext cx="817810" cy="156178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3636008" y="2812873"/>
            <a:ext cx="1980000" cy="2506812"/>
            <a:chOff x="2661660" y="2373120"/>
            <a:chExt cx="1740658" cy="21230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4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TFrecord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b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 및 이미지 전처리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348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Train, Valid 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 </a:t>
              </a:r>
              <a:r>
                <a:rPr lang="en-US" altLang="ko-KR" sz="105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Tfrecord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b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형태로 변환</a:t>
              </a:r>
              <a:endPara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 시 각 모델 별 이미지     사이즈로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Decoding 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Scaling, Augmentation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99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075BB4-0CDE-4228-A790-BDB72BF27CD3}"/>
              </a:ext>
            </a:extLst>
          </p:cNvPr>
          <p:cNvSpPr txBox="1">
            <a:spLocks/>
          </p:cNvSpPr>
          <p:nvPr/>
        </p:nvSpPr>
        <p:spPr>
          <a:xfrm>
            <a:off x="839788" y="3681413"/>
            <a:ext cx="10514012" cy="2268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765CEE2E-A718-D441-9815-AF3D3F1DFE9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2011324"/>
            <a:ext cx="10514013" cy="164107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2014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2014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대회에서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Google + </a:t>
            </a:r>
            <a:r>
              <a:rPr kumimoji="1" lang="en-US" altLang="ko-Kore-KR" sz="1600" dirty="0" err="1">
                <a:latin typeface="나눔스퀘어" panose="020B0600000101010101" pitchFamily="50" charset="-127"/>
              </a:rPr>
              <a:t>LeNet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ore-KR" sz="1600" dirty="0" err="1">
                <a:latin typeface="나눔스퀘어" panose="020B0600000101010101" pitchFamily="50" charset="-127"/>
              </a:rPr>
              <a:t>GoogLeNet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이며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Inception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불리기도 함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종류의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filter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pooling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도입하여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kumimoji="1"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두텁게 확장시키는 구조 제안</a:t>
            </a:r>
            <a:endParaRPr kumimoji="1" lang="ko-Kore-KR" altLang="en-US" sz="1600" dirty="0">
              <a:latin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600" dirty="0">
              <a:latin typeface="나눔스퀘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B2EEA7F-F4D5-864A-BC68-A39D666E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8" y="3670152"/>
            <a:ext cx="8192802" cy="22975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5CA822-741C-5842-BFF7-4879C8DA1698}"/>
              </a:ext>
            </a:extLst>
          </p:cNvPr>
          <p:cNvSpPr txBox="1"/>
          <p:nvPr/>
        </p:nvSpPr>
        <p:spPr>
          <a:xfrm>
            <a:off x="8405497" y="3927980"/>
            <a:ext cx="2712098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2F78F4"/>
                </a:solidFill>
                <a:latin typeface="나눔스퀘어" panose="020B0600000101010101" pitchFamily="50" charset="-127"/>
              </a:rPr>
              <a:t>Convolution</a:t>
            </a: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DA4133"/>
                </a:solidFill>
                <a:latin typeface="나눔스퀘어" panose="020B0600000101010101" pitchFamily="50" charset="-127"/>
              </a:rPr>
              <a:t>Pooling</a:t>
            </a: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F4B503"/>
                </a:solidFill>
                <a:latin typeface="나눔스퀘어" panose="020B0600000101010101" pitchFamily="50" charset="-127"/>
              </a:rPr>
              <a:t>Softmax</a:t>
            </a:r>
            <a:endParaRPr kumimoji="1" lang="en-US" altLang="ko-Kore-KR" sz="1400" b="1" dirty="0">
              <a:solidFill>
                <a:srgbClr val="F4B503"/>
              </a:solidFill>
              <a:latin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089952"/>
                </a:solidFill>
                <a:latin typeface="나눔스퀘어" panose="020B0600000101010101" pitchFamily="50" charset="-127"/>
              </a:rPr>
              <a:t>Concat</a:t>
            </a:r>
            <a:r>
              <a:rPr kumimoji="1" lang="en-US" altLang="ko-Kore-KR" sz="1400" b="1" dirty="0">
                <a:solidFill>
                  <a:srgbClr val="089952"/>
                </a:solidFill>
                <a:latin typeface="나눔스퀘어" panose="020B0600000101010101" pitchFamily="50" charset="-127"/>
              </a:rPr>
              <a:t>/Normalize</a:t>
            </a:r>
            <a:endParaRPr kumimoji="1" lang="ko-Kore-KR" altLang="en-US" sz="1400" b="1" dirty="0">
              <a:solidFill>
                <a:srgbClr val="089952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3F0B926C-666C-6348-A570-7CB63439AF5E}"/>
              </a:ext>
            </a:extLst>
          </p:cNvPr>
          <p:cNvSpPr txBox="1">
            <a:spLocks/>
          </p:cNvSpPr>
          <p:nvPr/>
        </p:nvSpPr>
        <p:spPr>
          <a:xfrm>
            <a:off x="9485948" y="5400529"/>
            <a:ext cx="1747521" cy="378114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kumimoji="1" lang="en-US" altLang="ko-Kore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kumimoji="1" lang="en-US" altLang="ko-Kore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C446F-74D6-4498-9A56-D1546AF69292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Architecture1: Inception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2886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4917</TotalTime>
  <Words>1880</Words>
  <Application>Microsoft Office PowerPoint</Application>
  <PresentationFormat>와이드스크린</PresentationFormat>
  <Paragraphs>304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나눔스퀘어라운드 ExtraBold</vt:lpstr>
      <vt:lpstr>나눔스퀘어 ExtraBold</vt:lpstr>
      <vt:lpstr>Arial</vt:lpstr>
      <vt:lpstr>맑은 고딕</vt:lpstr>
      <vt:lpstr>나눔스퀘어</vt:lpstr>
      <vt:lpstr>나눔스퀘어 Bold</vt:lpstr>
      <vt:lpstr>나눔스퀘어라운드 Bold</vt:lpstr>
      <vt:lpstr>디자인 사용자 지정</vt:lpstr>
      <vt:lpstr>1_디자인 사용자 지정</vt:lpstr>
      <vt:lpstr>PowerPoint 프레젠테이션</vt:lpstr>
      <vt:lpstr>PowerPoint 프레젠테이션</vt:lpstr>
      <vt:lpstr>1-1. 대회 목표 </vt:lpstr>
      <vt:lpstr>1-2. 평가 산식  </vt:lpstr>
      <vt:lpstr>2-1. Data EDA</vt:lpstr>
      <vt:lpstr>2-1. Data EDA</vt:lpstr>
      <vt:lpstr>2-2. Data Preprocessing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2-4. Ensemble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4. 결언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149</cp:revision>
  <dcterms:created xsi:type="dcterms:W3CDTF">2020-08-31T01:38:17Z</dcterms:created>
  <dcterms:modified xsi:type="dcterms:W3CDTF">2020-11-17T02:11:06Z</dcterms:modified>
</cp:coreProperties>
</file>